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7" r:id="rId5"/>
    <p:sldId id="258" r:id="rId6"/>
    <p:sldId id="259" r:id="rId7"/>
    <p:sldId id="275" r:id="rId8"/>
    <p:sldId id="274" r:id="rId9"/>
    <p:sldId id="276" r:id="rId10"/>
    <p:sldId id="278" r:id="rId11"/>
    <p:sldId id="279" r:id="rId12"/>
    <p:sldId id="277" r:id="rId13"/>
    <p:sldId id="260" r:id="rId14"/>
    <p:sldId id="261" r:id="rId15"/>
    <p:sldId id="262" r:id="rId16"/>
    <p:sldId id="263" r:id="rId17"/>
    <p:sldId id="264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80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22CE0"/>
    <a:srgbClr val="000000"/>
    <a:srgbClr val="7F7F7F"/>
    <a:srgbClr val="BBE0E3"/>
    <a:srgbClr val="646464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6" autoAdjust="0"/>
    <p:restoredTop sz="97988" autoAdjust="0"/>
  </p:normalViewPr>
  <p:slideViewPr>
    <p:cSldViewPr>
      <p:cViewPr varScale="1">
        <p:scale>
          <a:sx n="110" d="100"/>
          <a:sy n="110" d="100"/>
        </p:scale>
        <p:origin x="1926" y="96"/>
      </p:cViewPr>
      <p:guideLst>
        <p:guide orient="horz" pos="2160"/>
        <p:guide pos="288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20 JCChiu2" userId="S::jcchiu2@nuvoton.com::4bf58d11-ebc5-4475-930c-3ec8bb6db8e3" providerId="AD" clId="Web-{D2FD80F9-B295-95C5-101F-AAB40EA17870}"/>
    <pc:docChg chg="modSld">
      <pc:chgData name="S220 JCChiu2" userId="S::jcchiu2@nuvoton.com::4bf58d11-ebc5-4475-930c-3ec8bb6db8e3" providerId="AD" clId="Web-{D2FD80F9-B295-95C5-101F-AAB40EA17870}" dt="2024-10-05T00:40:02.095" v="2" actId="1076"/>
      <pc:docMkLst>
        <pc:docMk/>
      </pc:docMkLst>
      <pc:sldChg chg="modSp">
        <pc:chgData name="S220 JCChiu2" userId="S::jcchiu2@nuvoton.com::4bf58d11-ebc5-4475-930c-3ec8bb6db8e3" providerId="AD" clId="Web-{D2FD80F9-B295-95C5-101F-AAB40EA17870}" dt="2024-10-05T00:40:02.095" v="2" actId="1076"/>
        <pc:sldMkLst>
          <pc:docMk/>
          <pc:sldMk cId="0" sldId="264"/>
        </pc:sldMkLst>
        <pc:picChg chg="mod">
          <ac:chgData name="S220 JCChiu2" userId="S::jcchiu2@nuvoton.com::4bf58d11-ebc5-4475-930c-3ec8bb6db8e3" providerId="AD" clId="Web-{D2FD80F9-B295-95C5-101F-AAB40EA17870}" dt="2024-10-05T00:40:02.095" v="2" actId="1076"/>
          <ac:picMkLst>
            <pc:docMk/>
            <pc:sldMk cId="0" sldId="264"/>
            <ac:picMk id="18436" creationId="{ACA66184-430C-952D-52DD-66D157A227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67385E8-DD4A-4AC1-64C7-CC2DB7EA491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54EA712-7EE5-B869-C0A0-DFAAA2E52B9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4B2244B-75A5-DDA9-7629-AF3EF57BA44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7BEF17F8-6892-3509-4AB9-64979BD63D8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8D0EA75A-4EC4-0439-CDB2-CB72C5603E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1D716AB4-C8F1-39E4-C07D-A24870B84B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EAE45B0-3F83-4C35-8A66-738115BD0B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29437CED-7567-0B5C-E854-0746B78122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92860AD-211B-4624-B098-1D0CADE69020}" type="slidenum">
              <a:rPr lang="en-US" altLang="zh-TW" sz="1200"/>
              <a:pPr/>
              <a:t>1</a:t>
            </a:fld>
            <a:endParaRPr lang="en-US" altLang="zh-TW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E0C474C4-07CE-378E-E751-3F8A960DC5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2F78881-ABF9-24E3-1286-4CA96532E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PPT-1">
            <a:extLst>
              <a:ext uri="{FF2B5EF4-FFF2-40B4-BE49-F238E27FC236}">
                <a16:creationId xmlns:a16="http://schemas.microsoft.com/office/drawing/2014/main" id="{91CF9D6B-6D2C-FAF9-0C6C-0BE3504729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9300" y="1916113"/>
            <a:ext cx="7635875" cy="1470025"/>
          </a:xfrm>
        </p:spPr>
        <p:txBody>
          <a:bodyPr/>
          <a:lstStyle>
            <a:lvl1pPr algn="ctr">
              <a:defRPr sz="4400">
                <a:solidFill>
                  <a:srgbClr val="CE0800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700588"/>
            <a:ext cx="7632700" cy="528637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 sz="2000" b="1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8094B-A741-31D1-E2A1-EF502F6507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B7F6D-F74E-2549-BE22-A1AC0B0380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09EC0-EB58-E299-7DAA-137D6BEC45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14C864-79ED-476E-BAE0-353213CE8D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482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77B426-D81B-42BB-B8E5-C4EA0E8E93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ACD281-8D6C-8609-5B53-573684E8C6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32C8BE-2003-05B6-157B-18AFBB62CC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0354E-AA66-46CB-8BDF-44369C9805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711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80188" y="906463"/>
            <a:ext cx="1952625" cy="51149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9138" y="906463"/>
            <a:ext cx="5708650" cy="51149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9BE614-4B4B-A152-0916-60AC231B18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4D9386-CBC3-59EB-AB67-D5774DC5BD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EFE8924-318C-D3EA-8D88-BE6F4E97A7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7F028-3695-4315-B0F5-7422C1EF12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217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C40CE3-2F50-B77A-682D-5BE36B6B13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1519E4-C548-C48C-8726-A39042B6E1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8CDAB3-20D2-D3F3-9F54-1144C8CDF1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02C9F-3A4D-48C4-98F2-2D4E6B5ACA1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708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A1E346-1C6F-D336-B159-C002CCC409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B754C2-1FB1-A5E7-9BA2-220CCB83E4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C16BF21-5A17-F2B9-445E-E6B7604580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12A48-439F-4DBF-87B9-82DB06CBF3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119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03350" y="2278063"/>
            <a:ext cx="3487738" cy="3743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2278063"/>
            <a:ext cx="3489325" cy="3743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8107B-72AF-AEE6-9F99-541CCFE66B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5BD6FC-BF92-EBEA-F7D4-B129C97892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E1BD47-9FE5-01D3-4344-4FCC476622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14996-11E0-4BB1-B685-878B61DB2BE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341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B1DFB0-391F-5007-C845-341F6AA323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4448B7-3CCC-377D-3D9A-F7CFC44733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8ECF019-8678-236D-4AEE-AE8703B147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BAACE-A29D-4CBA-8E4D-C5E2A9BED92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100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98A0170-F010-D013-D141-1454A56FF9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2891B99-D7E5-9150-4CBE-2BC78EBAFB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BEC20A3-FD6A-5F07-BB90-8CC266953F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6D02F-87E1-415D-8751-E8F5F02252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660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1D4360B-1E5B-D432-5836-183D713A90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75A6416-E7D1-9E1E-00CF-EC66F629C9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ECB6C7-749D-5FD4-4C6F-C78819EBE8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DDA82-A1F6-419D-A91B-048C5FAFB00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58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4D7724-F4FA-B253-D9F2-17F16A4EB3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8E37D-9A99-676E-CB9E-DA1AC6FB4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B5939-BCD6-338B-10DD-F113CB531C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3A045-839D-4168-84C3-2A3DF36398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5808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E5566E-5B0B-9D01-6AA8-E3D04F8382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CF8CA6-8413-183D-86CF-17D814411D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608DE-1CBC-EE54-7E5C-560D32EC24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58433-D07A-47C4-9479-E2FEC8CC12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87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-2">
            <a:extLst>
              <a:ext uri="{FF2B5EF4-FFF2-40B4-BE49-F238E27FC236}">
                <a16:creationId xmlns:a16="http://schemas.microsoft.com/office/drawing/2014/main" id="{584D639D-986D-184A-B8E2-EC3D793542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E726521-A6E1-B718-0A0A-D732034A8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906463"/>
            <a:ext cx="7813675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538C2B0-1444-9706-AE19-AAA48D5A33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2278063"/>
            <a:ext cx="71294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  <a:endParaRPr lang="zh-TW" altLang="en-US"/>
          </a:p>
          <a:p>
            <a:pPr lvl="1"/>
            <a:r>
              <a:rPr lang="en-US" altLang="zh-TW"/>
              <a:t>Click to edit Second text styles</a:t>
            </a:r>
          </a:p>
          <a:p>
            <a:pPr lvl="2"/>
            <a:r>
              <a:rPr lang="en-US" altLang="zh-TW"/>
              <a:t>Click to edit Third text styles</a:t>
            </a:r>
          </a:p>
          <a:p>
            <a:pPr lvl="3"/>
            <a:r>
              <a:rPr lang="en-US" altLang="zh-TW"/>
              <a:t>Click to edit Forth text styles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0EE9ECE-2DFF-231E-6618-16F29014DA4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800E15-9FEC-B4E0-990B-18C8A0B407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6E46150-33F6-6501-CE0F-F073B3F5590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942D3AC1-6716-4778-ABD0-40711B4A2F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7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646464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►"/>
        <a:defRPr kumimoji="1">
          <a:solidFill>
            <a:srgbClr val="6464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600">
          <a:solidFill>
            <a:srgbClr val="646464"/>
          </a:solidFill>
          <a:latin typeface="+mn-lt"/>
          <a:ea typeface="+mn-ea"/>
          <a:cs typeface="Arial Unicode MS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▪"/>
        <a:defRPr sz="1400">
          <a:solidFill>
            <a:srgbClr val="646464"/>
          </a:solidFill>
          <a:latin typeface="+mn-lt"/>
          <a:ea typeface="+mn-ea"/>
          <a:cs typeface="Arial Unicode MS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 2" panose="05020102010507070707" pitchFamily="18" charset="2"/>
        <a:buChar char=""/>
        <a:defRPr sz="1400">
          <a:solidFill>
            <a:srgbClr val="646464"/>
          </a:solidFill>
          <a:latin typeface="+mn-lt"/>
          <a:ea typeface="+mn-ea"/>
          <a:cs typeface="Arial Unicode MS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Arial Unicode MS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Arial Unicode MS" pitchFamily="34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Arial Unicode MS" pitchFamily="34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Arial Unicode MS" pitchFamily="34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defRPr sz="2400">
          <a:solidFill>
            <a:srgbClr val="646464"/>
          </a:solidFill>
          <a:latin typeface="+mn-lt"/>
          <a:ea typeface="Arial Unicode MS" pitchFamily="34" charset="-120"/>
          <a:cs typeface="Arial Unicode MS" pitchFamily="34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字方塊 1">
            <a:extLst>
              <a:ext uri="{FF2B5EF4-FFF2-40B4-BE49-F238E27FC236}">
                <a16:creationId xmlns:a16="http://schemas.microsoft.com/office/drawing/2014/main" id="{9817B48E-F8D6-3718-7A68-1BAB80741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844675"/>
            <a:ext cx="73453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zh-TW" altLang="en-US" sz="54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第七次新人週報</a:t>
            </a:r>
          </a:p>
        </p:txBody>
      </p:sp>
      <p:sp>
        <p:nvSpPr>
          <p:cNvPr id="4099" name="文字方塊 2">
            <a:extLst>
              <a:ext uri="{FF2B5EF4-FFF2-40B4-BE49-F238E27FC236}">
                <a16:creationId xmlns:a16="http://schemas.microsoft.com/office/drawing/2014/main" id="{0E598E57-1209-082E-8DCA-395DC1B3E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5229225"/>
            <a:ext cx="25923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工號</a:t>
            </a:r>
            <a:r>
              <a:rPr kumimoji="0" lang="en-US" altLang="zh-TW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:1220187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姓名</a:t>
            </a:r>
            <a:r>
              <a:rPr kumimoji="0" lang="en-US" altLang="zh-TW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:</a:t>
            </a:r>
            <a:r>
              <a: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陳侑聖</a:t>
            </a:r>
            <a:endParaRPr kumimoji="0" lang="en-US" altLang="zh-TW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到職日</a:t>
            </a:r>
            <a:r>
              <a:rPr kumimoji="0" lang="en-US" altLang="zh-TW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:111/06/27</a:t>
            </a: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D4A69AA-990B-F09D-E556-969A51C4C44C}"/>
              </a:ext>
            </a:extLst>
          </p:cNvPr>
          <p:cNvSpPr txBox="1"/>
          <p:nvPr/>
        </p:nvSpPr>
        <p:spPr>
          <a:xfrm>
            <a:off x="2681288" y="476250"/>
            <a:ext cx="3781425" cy="865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 </a:t>
            </a: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準備工具</a:t>
            </a:r>
          </a:p>
        </p:txBody>
      </p:sp>
      <p:pic>
        <p:nvPicPr>
          <p:cNvPr id="14339" name="內容版面配置區 6">
            <a:extLst>
              <a:ext uri="{FF2B5EF4-FFF2-40B4-BE49-F238E27FC236}">
                <a16:creationId xmlns:a16="http://schemas.microsoft.com/office/drawing/2014/main" id="{A4E4F769-455A-8831-8A75-A684E00E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916113"/>
            <a:ext cx="26924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文字方塊 4">
            <a:extLst>
              <a:ext uri="{FF2B5EF4-FFF2-40B4-BE49-F238E27FC236}">
                <a16:creationId xmlns:a16="http://schemas.microsoft.com/office/drawing/2014/main" id="{86FED3AE-7890-051A-E19B-4820A3C6B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916113"/>
            <a:ext cx="5040313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altLang="zh-TW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H2O2&amp;IPA</a:t>
            </a: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altLang="zh-TW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Low vacuum</a:t>
            </a: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小白布、</a:t>
            </a:r>
            <a:r>
              <a:rPr kumimoji="0" lang="en-US" altLang="zh-TW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PVC</a:t>
            </a: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手套、夾鏈袋</a:t>
            </a:r>
            <a:endParaRPr kumimoji="0" lang="en-US" altLang="zh-TW" sz="2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個人工具箱</a:t>
            </a:r>
            <a:endParaRPr kumimoji="0" lang="en-US" altLang="zh-TW" sz="2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黃色告示牌</a:t>
            </a:r>
            <a:endParaRPr kumimoji="0" lang="en-US" altLang="zh-TW" sz="2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內容版面配置區 4">
            <a:extLst>
              <a:ext uri="{FF2B5EF4-FFF2-40B4-BE49-F238E27FC236}">
                <a16:creationId xmlns:a16="http://schemas.microsoft.com/office/drawing/2014/main" id="{1E589C8B-E432-18EC-CCFA-E83CC132B95F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852738"/>
            <a:ext cx="467995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3" name="群組 22">
            <a:extLst>
              <a:ext uri="{FF2B5EF4-FFF2-40B4-BE49-F238E27FC236}">
                <a16:creationId xmlns:a16="http://schemas.microsoft.com/office/drawing/2014/main" id="{3DBDBC76-C9E8-CFFD-6F95-CAB4EA3F6E06}"/>
              </a:ext>
            </a:extLst>
          </p:cNvPr>
          <p:cNvGrpSpPr>
            <a:grpSpLocks/>
          </p:cNvGrpSpPr>
          <p:nvPr/>
        </p:nvGrpSpPr>
        <p:grpSpPr bwMode="auto">
          <a:xfrm>
            <a:off x="296863" y="3644900"/>
            <a:ext cx="3987800" cy="2520950"/>
            <a:chOff x="296125" y="3645024"/>
            <a:chExt cx="3987843" cy="2520280"/>
          </a:xfrm>
        </p:grpSpPr>
        <p:sp>
          <p:nvSpPr>
            <p:cNvPr id="15366" name="橢圓 5">
              <a:extLst>
                <a:ext uri="{FF2B5EF4-FFF2-40B4-BE49-F238E27FC236}">
                  <a16:creationId xmlns:a16="http://schemas.microsoft.com/office/drawing/2014/main" id="{2439349B-AAA1-4D0A-B3A4-1AC3E8F18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3919993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67" name="橢圓 6">
              <a:extLst>
                <a:ext uri="{FF2B5EF4-FFF2-40B4-BE49-F238E27FC236}">
                  <a16:creationId xmlns:a16="http://schemas.microsoft.com/office/drawing/2014/main" id="{5D6B305E-CBAB-B8FC-9E1E-98E0B020A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648" y="3919993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68" name="橢圓 7">
              <a:extLst>
                <a:ext uri="{FF2B5EF4-FFF2-40B4-BE49-F238E27FC236}">
                  <a16:creationId xmlns:a16="http://schemas.microsoft.com/office/drawing/2014/main" id="{8A64DEB5-AA67-7A2D-2EBC-F9D85117F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686" y="3954435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69" name="橢圓 8">
              <a:extLst>
                <a:ext uri="{FF2B5EF4-FFF2-40B4-BE49-F238E27FC236}">
                  <a16:creationId xmlns:a16="http://schemas.microsoft.com/office/drawing/2014/main" id="{D45D510E-5458-1968-D918-B7ED49904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766" y="3962751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70" name="橢圓 9">
              <a:extLst>
                <a:ext uri="{FF2B5EF4-FFF2-40B4-BE49-F238E27FC236}">
                  <a16:creationId xmlns:a16="http://schemas.microsoft.com/office/drawing/2014/main" id="{E1606061-AF1A-D294-6C66-BBBAAE0A7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846" y="3962751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71" name="橢圓 10">
              <a:extLst>
                <a:ext uri="{FF2B5EF4-FFF2-40B4-BE49-F238E27FC236}">
                  <a16:creationId xmlns:a16="http://schemas.microsoft.com/office/drawing/2014/main" id="{5A0CBEC3-DF38-9F82-B484-6B53D2B9F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648" y="5081745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72" name="橢圓 11">
              <a:extLst>
                <a:ext uri="{FF2B5EF4-FFF2-40B4-BE49-F238E27FC236}">
                  <a16:creationId xmlns:a16="http://schemas.microsoft.com/office/drawing/2014/main" id="{973B2318-1772-9ECE-50C0-EE3916B03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656" y="5568641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73" name="橢圓 12">
              <a:extLst>
                <a:ext uri="{FF2B5EF4-FFF2-40B4-BE49-F238E27FC236}">
                  <a16:creationId xmlns:a16="http://schemas.microsoft.com/office/drawing/2014/main" id="{159C79A7-A855-D19B-BE2E-CE12E53C1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732" y="5568286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74" name="矩形 13">
              <a:extLst>
                <a:ext uri="{FF2B5EF4-FFF2-40B4-BE49-F238E27FC236}">
                  <a16:creationId xmlns:a16="http://schemas.microsoft.com/office/drawing/2014/main" id="{78221137-A4D3-9C8C-A00D-D61C0B879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125" y="4208025"/>
              <a:ext cx="940874" cy="229087"/>
            </a:xfrm>
            <a:prstGeom prst="rect">
              <a:avLst/>
            </a:prstGeom>
            <a:noFill/>
            <a:ln w="38100" algn="ctr">
              <a:solidFill>
                <a:srgbClr val="C22CE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75" name="矩形 16">
              <a:extLst>
                <a:ext uri="{FF2B5EF4-FFF2-40B4-BE49-F238E27FC236}">
                  <a16:creationId xmlns:a16="http://schemas.microsoft.com/office/drawing/2014/main" id="{7446DAD1-B9F8-F21A-5B42-7760E2B9B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838" y="3690906"/>
              <a:ext cx="741130" cy="229087"/>
            </a:xfrm>
            <a:prstGeom prst="rect">
              <a:avLst/>
            </a:prstGeom>
            <a:noFill/>
            <a:ln w="38100" algn="ctr">
              <a:solidFill>
                <a:srgbClr val="C22CE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76" name="矩形 17">
              <a:extLst>
                <a:ext uri="{FF2B5EF4-FFF2-40B4-BE49-F238E27FC236}">
                  <a16:creationId xmlns:a16="http://schemas.microsoft.com/office/drawing/2014/main" id="{A78431C7-F679-55E3-6F5A-6A3743A73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195" y="3645024"/>
              <a:ext cx="741130" cy="229087"/>
            </a:xfrm>
            <a:prstGeom prst="rect">
              <a:avLst/>
            </a:prstGeom>
            <a:noFill/>
            <a:ln w="38100" algn="ctr">
              <a:solidFill>
                <a:srgbClr val="C22CE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77" name="矩形: 圓角 18">
              <a:extLst>
                <a:ext uri="{FF2B5EF4-FFF2-40B4-BE49-F238E27FC236}">
                  <a16:creationId xmlns:a16="http://schemas.microsoft.com/office/drawing/2014/main" id="{25F80604-FFF1-F425-F246-C99704BA6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28" y="5805264"/>
              <a:ext cx="648072" cy="360040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378" name="矩形: 圓角 20">
              <a:extLst>
                <a:ext uri="{FF2B5EF4-FFF2-40B4-BE49-F238E27FC236}">
                  <a16:creationId xmlns:a16="http://schemas.microsoft.com/office/drawing/2014/main" id="{65372309-FDD1-5E5F-DA3C-D5C198FDF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689" y="5792201"/>
              <a:ext cx="648072" cy="360040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5B457DC8-01E2-78F6-E09B-DF6331909293}"/>
              </a:ext>
            </a:extLst>
          </p:cNvPr>
          <p:cNvSpPr txBox="1"/>
          <p:nvPr/>
        </p:nvSpPr>
        <p:spPr>
          <a:xfrm>
            <a:off x="1817688" y="365125"/>
            <a:ext cx="550862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Beam shut </a:t>
            </a:r>
            <a:r>
              <a:rPr lang="en-US" altLang="zh-TW" sz="4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dowm</a:t>
            </a:r>
            <a:endParaRPr lang="zh-TW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804A4D-6A2B-4417-8103-8083DFE50BA9}"/>
              </a:ext>
            </a:extLst>
          </p:cNvPr>
          <p:cNvSpPr txBox="1"/>
          <p:nvPr/>
        </p:nvSpPr>
        <p:spPr>
          <a:xfrm>
            <a:off x="900113" y="1460500"/>
            <a:ext cx="8424862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TW" noProof="1">
                <a:latin typeface="+mn-ea"/>
                <a:ea typeface="+mn-ea"/>
              </a:rPr>
              <a:t>1.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Gas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Source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Extraction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Analysis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Acceleration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Magnet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Arc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Suppression</a:t>
            </a:r>
            <a:r>
              <a:rPr lang="zh-TW" altLang="en-US" noProof="1">
                <a:latin typeface="+mn-ea"/>
                <a:ea typeface="+mn-ea"/>
              </a:rPr>
              <a:t>都先切成</a:t>
            </a:r>
            <a:r>
              <a:rPr lang="en-US" altLang="zh-TW" noProof="1">
                <a:latin typeface="+mn-ea"/>
                <a:ea typeface="+mn-ea"/>
              </a:rPr>
              <a:t>0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TW" noProof="1">
                <a:latin typeface="+mn-ea"/>
                <a:ea typeface="+mn-ea"/>
              </a:rPr>
              <a:t>2.</a:t>
            </a:r>
            <a:r>
              <a:rPr lang="en-US" altLang="zh-TW" noProof="1">
                <a:solidFill>
                  <a:srgbClr val="C22CE0"/>
                </a:solidFill>
                <a:latin typeface="+mn-ea"/>
                <a:ea typeface="+mn-ea"/>
              </a:rPr>
              <a:t>Gas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C22CE0"/>
                </a:solidFill>
                <a:latin typeface="+mn-ea"/>
                <a:ea typeface="+mn-ea"/>
              </a:rPr>
              <a:t>Extraction</a:t>
            </a:r>
            <a:r>
              <a:rPr lang="en-US" altLang="zh-TW" noProof="1">
                <a:latin typeface="+mn-ea"/>
                <a:ea typeface="+mn-ea"/>
              </a:rPr>
              <a:t>,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TW" noProof="1">
                <a:solidFill>
                  <a:srgbClr val="C22CE0"/>
                </a:solidFill>
                <a:latin typeface="+mn-ea"/>
                <a:ea typeface="+mn-ea"/>
              </a:rPr>
              <a:t>Acceleration</a:t>
            </a:r>
            <a:r>
              <a:rPr lang="zh-TW" altLang="en-US" noProof="1">
                <a:latin typeface="+mn-ea"/>
                <a:ea typeface="+mn-ea"/>
              </a:rPr>
              <a:t>切成</a:t>
            </a:r>
            <a:r>
              <a:rPr lang="en-US" altLang="zh-TW" noProof="1">
                <a:latin typeface="+mn-ea"/>
                <a:ea typeface="+mn-ea"/>
              </a:rPr>
              <a:t>off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TW" altLang="en-US" noProof="1">
                <a:latin typeface="+mn-ea"/>
                <a:ea typeface="+mn-ea"/>
              </a:rPr>
              <a:t>                                                    </a:t>
            </a:r>
            <a:endParaRPr lang="en-US" altLang="zh-TW" noProof="1">
              <a:latin typeface="+mn-ea"/>
              <a:ea typeface="+mn-ea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TW" noProof="1">
                <a:latin typeface="+mn-ea"/>
                <a:ea typeface="+mn-ea"/>
              </a:rPr>
              <a:t>                                                    3.</a:t>
            </a:r>
            <a:r>
              <a:rPr lang="zh-TW" altLang="en-US" noProof="1">
                <a:latin typeface="+mn-ea"/>
                <a:ea typeface="+mn-ea"/>
              </a:rPr>
              <a:t>將</a:t>
            </a:r>
            <a:r>
              <a:rPr lang="en-US" altLang="zh-TW" noProof="1">
                <a:solidFill>
                  <a:srgbClr val="00B050"/>
                </a:solidFill>
                <a:latin typeface="+mn-ea"/>
                <a:ea typeface="+mn-ea"/>
              </a:rPr>
              <a:t>Source Power</a:t>
            </a:r>
            <a:r>
              <a:rPr lang="en-US" altLang="zh-TW" noProof="1">
                <a:latin typeface="+mn-ea"/>
                <a:ea typeface="+mn-ea"/>
              </a:rPr>
              <a:t>&amp;</a:t>
            </a:r>
            <a:r>
              <a:rPr lang="en-US" altLang="zh-TW" noProof="1">
                <a:solidFill>
                  <a:srgbClr val="00B050"/>
                </a:solidFill>
                <a:latin typeface="+mn-ea"/>
                <a:ea typeface="+mn-ea"/>
              </a:rPr>
              <a:t>Control </a:t>
            </a:r>
            <a:r>
              <a:rPr lang="zh-TW" altLang="en-US" noProof="1">
                <a:solidFill>
                  <a:srgbClr val="00B050"/>
                </a:solidFill>
                <a:latin typeface="+mn-ea"/>
                <a:ea typeface="+mn-ea"/>
              </a:rPr>
              <a:t>           </a:t>
            </a:r>
            <a:endParaRPr lang="en-US" altLang="zh-TW" noProof="1">
              <a:solidFill>
                <a:srgbClr val="00B050"/>
              </a:solidFill>
              <a:latin typeface="+mn-ea"/>
              <a:ea typeface="+mn-ea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zh-TW" altLang="en-US" noProof="1">
                <a:solidFill>
                  <a:srgbClr val="00B050"/>
                </a:solidFill>
                <a:latin typeface="+mn-ea"/>
                <a:ea typeface="+mn-ea"/>
              </a:rPr>
              <a:t>                                                       </a:t>
            </a:r>
            <a:r>
              <a:rPr lang="en-US" altLang="zh-TW" noProof="1">
                <a:solidFill>
                  <a:srgbClr val="00B050"/>
                </a:solidFill>
                <a:latin typeface="+mn-ea"/>
                <a:ea typeface="+mn-ea"/>
              </a:rPr>
              <a:t>Power</a:t>
            </a:r>
            <a:r>
              <a:rPr lang="zh-TW" altLang="en-US" noProof="1">
                <a:latin typeface="+mn-ea"/>
                <a:ea typeface="+mn-ea"/>
              </a:rPr>
              <a:t>都</a:t>
            </a:r>
            <a:r>
              <a:rPr lang="en-US" altLang="zh-TW" noProof="1">
                <a:latin typeface="+mn-ea"/>
                <a:ea typeface="+mn-ea"/>
              </a:rPr>
              <a:t>turn off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FE7178-C233-A570-4CAE-446874248041}"/>
              </a:ext>
            </a:extLst>
          </p:cNvPr>
          <p:cNvSpPr txBox="1"/>
          <p:nvPr/>
        </p:nvSpPr>
        <p:spPr>
          <a:xfrm>
            <a:off x="3546475" y="260350"/>
            <a:ext cx="20510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破真空</a:t>
            </a:r>
          </a:p>
        </p:txBody>
      </p:sp>
      <p:pic>
        <p:nvPicPr>
          <p:cNvPr id="16387" name="圖片 1">
            <a:extLst>
              <a:ext uri="{FF2B5EF4-FFF2-40B4-BE49-F238E27FC236}">
                <a16:creationId xmlns:a16="http://schemas.microsoft.com/office/drawing/2014/main" id="{236F5EE6-6273-5AF7-AA30-F3FC41DAD5FA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t="10837" r="3966" b="13182"/>
          <a:stretch>
            <a:fillRect/>
          </a:stretch>
        </p:blipFill>
        <p:spPr bwMode="auto">
          <a:xfrm>
            <a:off x="4572000" y="2924175"/>
            <a:ext cx="4405313" cy="2938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8" name="文字方塊 4">
            <a:extLst>
              <a:ext uri="{FF2B5EF4-FFF2-40B4-BE49-F238E27FC236}">
                <a16:creationId xmlns:a16="http://schemas.microsoft.com/office/drawing/2014/main" id="{6CEB1EE3-F92E-03DC-CFF4-87B8D6C45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1773238"/>
            <a:ext cx="6678613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IG1,IG2,IG3 CLOSE(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切換成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CG1,CG3,CG5)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V1 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(Gas Valve)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隔絕真空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V7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防止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CRYO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回溫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V5(Turbo valve)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P1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(Turbo 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煞車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待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P1(Turbo Pump) STOP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抽，開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V20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稀釋</a:t>
            </a: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內有毒氣體，關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V20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稀釋的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及其他氣體抽出去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(Purge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少要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次以上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389" name="橢圓 5">
            <a:extLst>
              <a:ext uri="{FF2B5EF4-FFF2-40B4-BE49-F238E27FC236}">
                <a16:creationId xmlns:a16="http://schemas.microsoft.com/office/drawing/2014/main" id="{4490BE91-85E2-24FB-C368-C47EDFE55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3665538"/>
            <a:ext cx="504825" cy="2587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6390" name="橢圓 6">
            <a:extLst>
              <a:ext uri="{FF2B5EF4-FFF2-40B4-BE49-F238E27FC236}">
                <a16:creationId xmlns:a16="http://schemas.microsoft.com/office/drawing/2014/main" id="{CB44A379-092D-BC5B-205C-6822830C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644900"/>
            <a:ext cx="503237" cy="2587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6391" name="橢圓 7">
            <a:extLst>
              <a:ext uri="{FF2B5EF4-FFF2-40B4-BE49-F238E27FC236}">
                <a16:creationId xmlns:a16="http://schemas.microsoft.com/office/drawing/2014/main" id="{1A70F936-A636-3054-DE0C-CC6048D3A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0" y="3644900"/>
            <a:ext cx="503238" cy="2587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6392" name="橢圓 12">
            <a:extLst>
              <a:ext uri="{FF2B5EF4-FFF2-40B4-BE49-F238E27FC236}">
                <a16:creationId xmlns:a16="http://schemas.microsoft.com/office/drawing/2014/main" id="{013E4251-FC24-DB84-F983-D8647A5C3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602038"/>
            <a:ext cx="215900" cy="4746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6393" name="橢圓 13">
            <a:extLst>
              <a:ext uri="{FF2B5EF4-FFF2-40B4-BE49-F238E27FC236}">
                <a16:creationId xmlns:a16="http://schemas.microsoft.com/office/drawing/2014/main" id="{44D299AF-BC31-E674-A326-AC01AABC6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563" y="3686175"/>
            <a:ext cx="217487" cy="4746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6394" name="橢圓 14">
            <a:extLst>
              <a:ext uri="{FF2B5EF4-FFF2-40B4-BE49-F238E27FC236}">
                <a16:creationId xmlns:a16="http://schemas.microsoft.com/office/drawing/2014/main" id="{107FE55C-AA02-C518-0B74-FCE26E073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4076700"/>
            <a:ext cx="504825" cy="2587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6395" name="橢圓 15">
            <a:extLst>
              <a:ext uri="{FF2B5EF4-FFF2-40B4-BE49-F238E27FC236}">
                <a16:creationId xmlns:a16="http://schemas.microsoft.com/office/drawing/2014/main" id="{4122BB3F-E09E-E838-2F75-9E1F16541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213" y="4032250"/>
            <a:ext cx="504825" cy="2587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6396" name="橢圓 16">
            <a:extLst>
              <a:ext uri="{FF2B5EF4-FFF2-40B4-BE49-F238E27FC236}">
                <a16:creationId xmlns:a16="http://schemas.microsoft.com/office/drawing/2014/main" id="{F9A0993B-F54B-09DE-7C40-56E49FE49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5" y="4195763"/>
            <a:ext cx="503238" cy="2587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914AC5D-A2E8-5116-F06C-6D6512778E43}"/>
              </a:ext>
            </a:extLst>
          </p:cNvPr>
          <p:cNvSpPr txBox="1"/>
          <p:nvPr/>
        </p:nvSpPr>
        <p:spPr>
          <a:xfrm>
            <a:off x="1538288" y="333375"/>
            <a:ext cx="6067425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defRPr/>
            </a:pP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</a:rPr>
              <a:t>Clean </a:t>
            </a: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Beamguide chamber</a:t>
            </a:r>
          </a:p>
        </p:txBody>
      </p:sp>
      <p:pic>
        <p:nvPicPr>
          <p:cNvPr id="17411" name="圖片 1">
            <a:extLst>
              <a:ext uri="{FF2B5EF4-FFF2-40B4-BE49-F238E27FC236}">
                <a16:creationId xmlns:a16="http://schemas.microsoft.com/office/drawing/2014/main" id="{2B0DA407-235C-3DB9-CFBA-ADC8196B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13" b="13916"/>
          <a:stretch>
            <a:fillRect/>
          </a:stretch>
        </p:blipFill>
        <p:spPr bwMode="auto">
          <a:xfrm>
            <a:off x="6011863" y="1628775"/>
            <a:ext cx="3054350" cy="1871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圖片 1">
            <a:extLst>
              <a:ext uri="{FF2B5EF4-FFF2-40B4-BE49-F238E27FC236}">
                <a16:creationId xmlns:a16="http://schemas.microsoft.com/office/drawing/2014/main" id="{274400D8-4668-9AB7-9ED0-681A363B53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87" b="19344"/>
          <a:stretch>
            <a:fillRect/>
          </a:stretch>
        </p:blipFill>
        <p:spPr>
          <a:xfrm>
            <a:off x="5867400" y="3784600"/>
            <a:ext cx="3248025" cy="1947863"/>
          </a:xfrm>
          <a:ln cap="flat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9E96A4A-D5FB-7F84-B4EA-1862F9809B76}"/>
              </a:ext>
            </a:extLst>
          </p:cNvPr>
          <p:cNvSpPr txBox="1"/>
          <p:nvPr/>
        </p:nvSpPr>
        <p:spPr>
          <a:xfrm>
            <a:off x="107950" y="1268413"/>
            <a:ext cx="5616575" cy="26781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先將左邊冷卻水管拆下，再將蓋板前方螺絲卸下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(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蓋板拆下時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Low Vacuum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需在旁吸氣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，蓋板及石墨先放置旁邊，以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Low Vacuum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接細管將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chamber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內的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Peaeling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吸取乾淨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(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吸取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Peaeling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時須注意不可太過用力去刮腔體內部，以免造成燃燒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)</a:t>
            </a:r>
          </a:p>
          <a:p>
            <a:endParaRPr lang="en-US" altLang="zh-TW">
              <a:latin typeface="新細明體" panose="02020500000000000000" pitchFamily="18" charset="-12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2348A1-357B-FA40-8BC2-1E2C61C93462}"/>
              </a:ext>
            </a:extLst>
          </p:cNvPr>
          <p:cNvSpPr txBox="1"/>
          <p:nvPr/>
        </p:nvSpPr>
        <p:spPr>
          <a:xfrm>
            <a:off x="101600" y="3784600"/>
            <a:ext cx="5694363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將蓋板上的</a:t>
            </a:r>
            <a:r>
              <a:rPr lang="en-US" altLang="zh-TW" dirty="0">
                <a:latin typeface="+mn-ea"/>
                <a:ea typeface="+mn-ea"/>
              </a:rPr>
              <a:t>O-ring</a:t>
            </a: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取下，用</a:t>
            </a:r>
            <a:r>
              <a:rPr lang="en-US" altLang="zh-TW" dirty="0">
                <a:latin typeface="+mn-ea"/>
                <a:ea typeface="+mn-ea"/>
              </a:rPr>
              <a:t>IPA</a:t>
            </a:r>
            <a:r>
              <a:rPr lang="zh-TW" altLang="en-US" dirty="0">
                <a:latin typeface="+mn-ea"/>
                <a:ea typeface="+mn-ea"/>
              </a:rPr>
              <a:t>擦拭</a:t>
            </a:r>
            <a:endParaRPr lang="en-US" altLang="zh-TW" dirty="0">
              <a:latin typeface="+mn-ea"/>
              <a:ea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在上薄薄一層真空</a:t>
            </a:r>
            <a:endParaRPr lang="en-US" altLang="zh-TW" dirty="0">
              <a:latin typeface="+mn-ea"/>
              <a:ea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膠，石墨若下陷超</a:t>
            </a:r>
            <a:endParaRPr lang="en-US" altLang="zh-TW" dirty="0">
              <a:latin typeface="+mn-ea"/>
              <a:ea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過</a:t>
            </a:r>
            <a:r>
              <a:rPr lang="en-US" altLang="zh-TW" dirty="0">
                <a:latin typeface="+mn-ea"/>
                <a:ea typeface="+mn-ea"/>
              </a:rPr>
              <a:t>1/2</a:t>
            </a:r>
            <a:r>
              <a:rPr lang="zh-TW" altLang="en-US" dirty="0">
                <a:latin typeface="+mn-ea"/>
                <a:ea typeface="+mn-ea"/>
              </a:rPr>
              <a:t>需更換，接著</a:t>
            </a:r>
            <a:endParaRPr lang="en-US" altLang="zh-TW" dirty="0">
              <a:latin typeface="+mn-ea"/>
              <a:ea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再鎖上石墨，將蓋板蓋回</a:t>
            </a:r>
            <a:endParaRPr lang="en-US" altLang="zh-TW" dirty="0">
              <a:latin typeface="+mn-ea"/>
              <a:ea typeface="+mn-ea"/>
            </a:endParaRPr>
          </a:p>
        </p:txBody>
      </p:sp>
      <p:pic>
        <p:nvPicPr>
          <p:cNvPr id="17415" name="圖片 8">
            <a:extLst>
              <a:ext uri="{FF2B5EF4-FFF2-40B4-BE49-F238E27FC236}">
                <a16:creationId xmlns:a16="http://schemas.microsoft.com/office/drawing/2014/main" id="{EA7DE08D-93EA-5AB7-717E-952C9213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3532188"/>
            <a:ext cx="2844800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99C2E88-B591-B392-6C40-77E19CFD4A0F}"/>
              </a:ext>
            </a:extLst>
          </p:cNvPr>
          <p:cNvSpPr txBox="1"/>
          <p:nvPr/>
        </p:nvSpPr>
        <p:spPr>
          <a:xfrm>
            <a:off x="2298700" y="260350"/>
            <a:ext cx="45466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defRPr/>
            </a:pP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</a:rPr>
              <a:t>Clean Disk</a:t>
            </a: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 chamber</a:t>
            </a:r>
          </a:p>
        </p:txBody>
      </p:sp>
      <p:pic>
        <p:nvPicPr>
          <p:cNvPr id="18435" name="圖片 5">
            <a:extLst>
              <a:ext uri="{FF2B5EF4-FFF2-40B4-BE49-F238E27FC236}">
                <a16:creationId xmlns:a16="http://schemas.microsoft.com/office/drawing/2014/main" id="{C7F5BB27-BDD3-BCFE-2E7C-D52EEE69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341438"/>
            <a:ext cx="2249487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圖片 1">
            <a:extLst>
              <a:ext uri="{FF2B5EF4-FFF2-40B4-BE49-F238E27FC236}">
                <a16:creationId xmlns:a16="http://schemas.microsoft.com/office/drawing/2014/main" id="{ACA66184-430C-952D-52DD-66D157A22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" b="13571"/>
          <a:stretch>
            <a:fillRect/>
          </a:stretch>
        </p:blipFill>
        <p:spPr bwMode="auto">
          <a:xfrm>
            <a:off x="4978476" y="1206156"/>
            <a:ext cx="7382716" cy="53966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圖片 1">
            <a:extLst>
              <a:ext uri="{FF2B5EF4-FFF2-40B4-BE49-F238E27FC236}">
                <a16:creationId xmlns:a16="http://schemas.microsoft.com/office/drawing/2014/main" id="{DEE39E6F-2AC8-852C-FA9A-A8E52A9B0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" b="16460"/>
          <a:stretch>
            <a:fillRect/>
          </a:stretch>
        </p:blipFill>
        <p:spPr bwMode="auto">
          <a:xfrm>
            <a:off x="611188" y="4724400"/>
            <a:ext cx="2665412" cy="1704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6D9DC1D-EBF0-E838-8B85-291BD6C18B11}"/>
              </a:ext>
            </a:extLst>
          </p:cNvPr>
          <p:cNvSpPr txBox="1"/>
          <p:nvPr/>
        </p:nvSpPr>
        <p:spPr>
          <a:xfrm>
            <a:off x="3132138" y="1717675"/>
            <a:ext cx="33845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noProof="1">
                <a:latin typeface="+mn-ea"/>
                <a:ea typeface="+mn-ea"/>
              </a:rPr>
              <a:t>先將角度調成</a:t>
            </a:r>
            <a:r>
              <a:rPr lang="en-US" altLang="zh-TW" noProof="1">
                <a:latin typeface="+mn-ea"/>
                <a:ea typeface="+mn-ea"/>
              </a:rPr>
              <a:t>5</a:t>
            </a:r>
            <a:r>
              <a:rPr lang="zh-TW" altLang="en-US" noProof="1">
                <a:latin typeface="+mn-ea"/>
                <a:ea typeface="+mn-ea"/>
              </a:rPr>
              <a:t>度角，再</a:t>
            </a:r>
            <a:r>
              <a:rPr lang="en-US" altLang="zh-TW" noProof="1">
                <a:latin typeface="+mn-ea"/>
                <a:ea typeface="+mn-ea"/>
              </a:rPr>
              <a:t>OFF ROTARY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EFFD80-D035-6DAD-041D-6C094518E122}"/>
              </a:ext>
            </a:extLst>
          </p:cNvPr>
          <p:cNvSpPr txBox="1"/>
          <p:nvPr/>
        </p:nvSpPr>
        <p:spPr>
          <a:xfrm>
            <a:off x="2087563" y="3498850"/>
            <a:ext cx="45720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TW" altLang="en-US" noProof="1">
                <a:latin typeface="+mn-ea"/>
                <a:ea typeface="+mn-ea"/>
              </a:rPr>
              <a:t>鬆開上下方的螺絲以打開</a:t>
            </a:r>
            <a:r>
              <a:rPr lang="en-US" altLang="zh-TW" noProof="1">
                <a:latin typeface="+mn-ea"/>
                <a:ea typeface="+mn-ea"/>
              </a:rPr>
              <a:t>Disk Chamber</a:t>
            </a:r>
          </a:p>
        </p:txBody>
      </p:sp>
      <p:sp>
        <p:nvSpPr>
          <p:cNvPr id="18440" name="橢圓 11">
            <a:extLst>
              <a:ext uri="{FF2B5EF4-FFF2-40B4-BE49-F238E27FC236}">
                <a16:creationId xmlns:a16="http://schemas.microsoft.com/office/drawing/2014/main" id="{50036E40-DB24-39B9-1C11-FBE28EC6C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4941888"/>
            <a:ext cx="1152525" cy="7905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18441" name="直線單箭頭接點 13">
            <a:extLst>
              <a:ext uri="{FF2B5EF4-FFF2-40B4-BE49-F238E27FC236}">
                <a16:creationId xmlns:a16="http://schemas.microsoft.com/office/drawing/2014/main" id="{5FA50EC2-CA92-B3B7-691E-8691CCB8224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84438" y="4005263"/>
            <a:ext cx="1871662" cy="1295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FFCC06A-02D0-9C52-31F7-6E03C8D74E7F}"/>
              </a:ext>
            </a:extLst>
          </p:cNvPr>
          <p:cNvSpPr txBox="1"/>
          <p:nvPr/>
        </p:nvSpPr>
        <p:spPr>
          <a:xfrm>
            <a:off x="2298700" y="260350"/>
            <a:ext cx="45466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defRPr/>
            </a:pP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</a:rPr>
              <a:t>Clean Disk</a:t>
            </a: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 chamber</a:t>
            </a:r>
          </a:p>
        </p:txBody>
      </p:sp>
      <p:pic>
        <p:nvPicPr>
          <p:cNvPr id="19459" name="圖片 1">
            <a:extLst>
              <a:ext uri="{FF2B5EF4-FFF2-40B4-BE49-F238E27FC236}">
                <a16:creationId xmlns:a16="http://schemas.microsoft.com/office/drawing/2014/main" id="{E33C18CA-6014-1FC7-686C-746BD7B5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18" b="18385"/>
          <a:stretch>
            <a:fillRect/>
          </a:stretch>
        </p:blipFill>
        <p:spPr bwMode="auto">
          <a:xfrm>
            <a:off x="4792663" y="3886200"/>
            <a:ext cx="4103687" cy="2481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圖片 1">
            <a:extLst>
              <a:ext uri="{FF2B5EF4-FFF2-40B4-BE49-F238E27FC236}">
                <a16:creationId xmlns:a16="http://schemas.microsoft.com/office/drawing/2014/main" id="{D49A4B9D-4EE9-95FF-605A-0746EE5787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137" b="18835"/>
          <a:stretch>
            <a:fillRect/>
          </a:stretch>
        </p:blipFill>
        <p:spPr>
          <a:xfrm>
            <a:off x="250825" y="1287463"/>
            <a:ext cx="4181475" cy="2573337"/>
          </a:xfrm>
          <a:ln cap="flat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0DEAA11-EED6-19D1-2955-5041FE14E66E}"/>
              </a:ext>
            </a:extLst>
          </p:cNvPr>
          <p:cNvSpPr txBox="1"/>
          <p:nvPr/>
        </p:nvSpPr>
        <p:spPr>
          <a:xfrm>
            <a:off x="4572000" y="1484313"/>
            <a:ext cx="4572000" cy="2308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ja-JP" altLang="en-US" noProof="1">
                <a:latin typeface="新細明體" panose="02020500000000000000" pitchFamily="18" charset="-120"/>
                <a:ea typeface="新細明體" panose="02020500000000000000" pitchFamily="18" charset="-120"/>
              </a:rPr>
              <a:t>用</a:t>
            </a:r>
            <a:r>
              <a:rPr lang="en-US" altLang="zh-TW" noProof="1">
                <a:latin typeface="新細明體" panose="02020500000000000000" pitchFamily="18" charset="-120"/>
                <a:ea typeface="新細明體" panose="02020500000000000000" pitchFamily="18" charset="-120"/>
              </a:rPr>
              <a:t>Low Vacuum</a:t>
            </a:r>
            <a:r>
              <a:rPr lang="ja-JP" altLang="en-US" noProof="1">
                <a:latin typeface="新細明體" panose="02020500000000000000" pitchFamily="18" charset="-120"/>
                <a:ea typeface="新細明體" panose="02020500000000000000" pitchFamily="18" charset="-120"/>
              </a:rPr>
              <a:t>清理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Bellow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下方及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Disk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上的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Peaeling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，用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Low Vacuum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接細管將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disk chamber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內小孔吸乾淨，再用小白布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+IPA 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擦拭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Disk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外圈及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O-ring 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，用封箱膠帶沾黏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PAD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C04694-B485-9F63-202F-A92990E7FA03}"/>
              </a:ext>
            </a:extLst>
          </p:cNvPr>
          <p:cNvSpPr txBox="1"/>
          <p:nvPr/>
        </p:nvSpPr>
        <p:spPr>
          <a:xfrm>
            <a:off x="392113" y="4437063"/>
            <a:ext cx="4179887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最後用小白布輕輕擦拭</a:t>
            </a:r>
            <a:r>
              <a:rPr lang="en-US" altLang="zh-TW" dirty="0">
                <a:latin typeface="+mn-ea"/>
                <a:ea typeface="+mn-ea"/>
              </a:rPr>
              <a:t>CLAMP</a:t>
            </a:r>
            <a:r>
              <a:rPr lang="zh-TW" altLang="en-US" dirty="0">
                <a:latin typeface="+mn-ea"/>
                <a:ea typeface="+mn-ea"/>
              </a:rPr>
              <a:t>凹槽處，將</a:t>
            </a:r>
            <a:r>
              <a:rPr lang="en-US" altLang="zh-TW" dirty="0">
                <a:latin typeface="+mn-ea"/>
                <a:ea typeface="+mn-ea"/>
              </a:rPr>
              <a:t>chamber</a:t>
            </a:r>
            <a:r>
              <a:rPr lang="zh-TW" altLang="en-US" dirty="0">
                <a:latin typeface="+mn-ea"/>
                <a:ea typeface="+mn-ea"/>
              </a:rPr>
              <a:t>關上，將上下螺絲鎖緊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887D194-409A-C282-B157-EE3C83907663}"/>
              </a:ext>
            </a:extLst>
          </p:cNvPr>
          <p:cNvSpPr txBox="1"/>
          <p:nvPr/>
        </p:nvSpPr>
        <p:spPr>
          <a:xfrm>
            <a:off x="2087563" y="260350"/>
            <a:ext cx="49688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GSD-200</a:t>
            </a: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MPM</a:t>
            </a:r>
            <a:endParaRPr lang="zh-TW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E67CC5-51EA-6ED1-747C-17AA1ED44FFA}"/>
              </a:ext>
            </a:extLst>
          </p:cNvPr>
          <p:cNvSpPr txBox="1"/>
          <p:nvPr/>
        </p:nvSpPr>
        <p:spPr>
          <a:xfrm>
            <a:off x="395288" y="1484313"/>
            <a:ext cx="7489825" cy="29606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sz="3200" noProof="1">
                <a:latin typeface="+mn-ea"/>
                <a:ea typeface="+mn-ea"/>
              </a:rPr>
              <a:t>PM</a:t>
            </a:r>
            <a:r>
              <a:rPr lang="zh-TW" altLang="en-US" sz="3200" noProof="1">
                <a:latin typeface="+mn-ea"/>
                <a:ea typeface="+mn-ea"/>
              </a:rPr>
              <a:t>準備工具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sz="3200" noProof="1">
                <a:latin typeface="+mn-ea"/>
                <a:ea typeface="+mn-ea"/>
              </a:rPr>
              <a:t>Beam shut down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TW" altLang="en-US" sz="3200" noProof="1">
                <a:latin typeface="+mn-ea"/>
                <a:ea typeface="+mn-ea"/>
              </a:rPr>
              <a:t>破真空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sz="3200" noProof="1">
                <a:latin typeface="+mn-ea"/>
                <a:ea typeface="+mn-ea"/>
              </a:rPr>
              <a:t>Clean </a:t>
            </a:r>
            <a:r>
              <a:rPr lang="en-US" altLang="zh-TW" sz="3200" noProof="1">
                <a:latin typeface="+mn-ea"/>
                <a:ea typeface="+mn-ea"/>
                <a:sym typeface="+mn-ea"/>
              </a:rPr>
              <a:t>Beamguide chamber, disk chamber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834607D-CD10-CDAD-FA33-331881ABA226}"/>
              </a:ext>
            </a:extLst>
          </p:cNvPr>
          <p:cNvSpPr txBox="1"/>
          <p:nvPr/>
        </p:nvSpPr>
        <p:spPr>
          <a:xfrm>
            <a:off x="2681288" y="476250"/>
            <a:ext cx="3781425" cy="865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 </a:t>
            </a: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準備工具</a:t>
            </a:r>
          </a:p>
        </p:txBody>
      </p:sp>
      <p:pic>
        <p:nvPicPr>
          <p:cNvPr id="21507" name="內容版面配置區 6">
            <a:extLst>
              <a:ext uri="{FF2B5EF4-FFF2-40B4-BE49-F238E27FC236}">
                <a16:creationId xmlns:a16="http://schemas.microsoft.com/office/drawing/2014/main" id="{CFC8C6FF-AF28-8907-4B39-572A589A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916113"/>
            <a:ext cx="26924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文字方塊 4">
            <a:extLst>
              <a:ext uri="{FF2B5EF4-FFF2-40B4-BE49-F238E27FC236}">
                <a16:creationId xmlns:a16="http://schemas.microsoft.com/office/drawing/2014/main" id="{320B1346-2B72-E2D9-25EA-BE552779C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916113"/>
            <a:ext cx="5040313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altLang="zh-TW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H2O2&amp;IPA</a:t>
            </a: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altLang="zh-TW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Low vacuum</a:t>
            </a: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小白布、</a:t>
            </a:r>
            <a:r>
              <a:rPr kumimoji="0" lang="en-US" altLang="zh-TW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PVC</a:t>
            </a: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手套、夾鏈袋</a:t>
            </a:r>
            <a:endParaRPr kumimoji="0" lang="en-US" altLang="zh-TW" sz="2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個人工具箱</a:t>
            </a:r>
            <a:endParaRPr kumimoji="0" lang="en-US" altLang="zh-TW" sz="2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黃色告示牌</a:t>
            </a:r>
            <a:endParaRPr kumimoji="0" lang="en-US" altLang="zh-TW" sz="2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內容版面配置區 6">
            <a:extLst>
              <a:ext uri="{FF2B5EF4-FFF2-40B4-BE49-F238E27FC236}">
                <a16:creationId xmlns:a16="http://schemas.microsoft.com/office/drawing/2014/main" id="{30B16768-4B26-828A-1E86-5AB648C3CE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13588" r="291" b="10474"/>
          <a:stretch>
            <a:fillRect/>
          </a:stretch>
        </p:blipFill>
        <p:spPr>
          <a:xfrm>
            <a:off x="125413" y="3116263"/>
            <a:ext cx="5076825" cy="3105150"/>
          </a:xfrm>
        </p:spPr>
      </p:pic>
      <p:grpSp>
        <p:nvGrpSpPr>
          <p:cNvPr id="22531" name="群組 22">
            <a:extLst>
              <a:ext uri="{FF2B5EF4-FFF2-40B4-BE49-F238E27FC236}">
                <a16:creationId xmlns:a16="http://schemas.microsoft.com/office/drawing/2014/main" id="{F0353109-B500-3B50-CB73-456B57198C39}"/>
              </a:ext>
            </a:extLst>
          </p:cNvPr>
          <p:cNvGrpSpPr>
            <a:grpSpLocks/>
          </p:cNvGrpSpPr>
          <p:nvPr/>
        </p:nvGrpSpPr>
        <p:grpSpPr bwMode="auto">
          <a:xfrm>
            <a:off x="125413" y="3863975"/>
            <a:ext cx="3883025" cy="2303463"/>
            <a:chOff x="294953" y="3739497"/>
            <a:chExt cx="3883574" cy="2303364"/>
          </a:xfrm>
        </p:grpSpPr>
        <p:sp>
          <p:nvSpPr>
            <p:cNvPr id="22534" name="橢圓 5">
              <a:extLst>
                <a:ext uri="{FF2B5EF4-FFF2-40B4-BE49-F238E27FC236}">
                  <a16:creationId xmlns:a16="http://schemas.microsoft.com/office/drawing/2014/main" id="{2CC90B39-6733-C116-00B6-231414D69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73" y="3919993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35" name="橢圓 6">
              <a:extLst>
                <a:ext uri="{FF2B5EF4-FFF2-40B4-BE49-F238E27FC236}">
                  <a16:creationId xmlns:a16="http://schemas.microsoft.com/office/drawing/2014/main" id="{88891374-1DCD-6945-E328-383F4587C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825" y="3909050"/>
              <a:ext cx="504056" cy="550461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36" name="橢圓 7">
              <a:extLst>
                <a:ext uri="{FF2B5EF4-FFF2-40B4-BE49-F238E27FC236}">
                  <a16:creationId xmlns:a16="http://schemas.microsoft.com/office/drawing/2014/main" id="{AA3B7D71-B0F9-50B3-984E-4B204D12B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573" y="4010500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37" name="橢圓 8">
              <a:extLst>
                <a:ext uri="{FF2B5EF4-FFF2-40B4-BE49-F238E27FC236}">
                  <a16:creationId xmlns:a16="http://schemas.microsoft.com/office/drawing/2014/main" id="{67F2BEC1-3DD3-71AB-FF35-984F75E2D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615" y="3978646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38" name="橢圓 9">
              <a:extLst>
                <a:ext uri="{FF2B5EF4-FFF2-40B4-BE49-F238E27FC236}">
                  <a16:creationId xmlns:a16="http://schemas.microsoft.com/office/drawing/2014/main" id="{86DAF077-3259-719C-A01C-61C4ADFA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5934" y="4027035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39" name="橢圓 10">
              <a:extLst>
                <a:ext uri="{FF2B5EF4-FFF2-40B4-BE49-F238E27FC236}">
                  <a16:creationId xmlns:a16="http://schemas.microsoft.com/office/drawing/2014/main" id="{84EF8831-2F0F-75E5-C4F8-C893771CE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127" y="4985110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40" name="橢圓 11">
              <a:extLst>
                <a:ext uri="{FF2B5EF4-FFF2-40B4-BE49-F238E27FC236}">
                  <a16:creationId xmlns:a16="http://schemas.microsoft.com/office/drawing/2014/main" id="{756236FC-F43E-87DA-C908-10EF30A10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709" y="5405379"/>
              <a:ext cx="504056" cy="288032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41" name="矩形 13">
              <a:extLst>
                <a:ext uri="{FF2B5EF4-FFF2-40B4-BE49-F238E27FC236}">
                  <a16:creationId xmlns:a16="http://schemas.microsoft.com/office/drawing/2014/main" id="{55FEF873-C7BF-A040-3C64-CBCEB05A5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28" y="4258924"/>
              <a:ext cx="940874" cy="229087"/>
            </a:xfrm>
            <a:prstGeom prst="rect">
              <a:avLst/>
            </a:prstGeom>
            <a:noFill/>
            <a:ln w="38100" algn="ctr">
              <a:solidFill>
                <a:srgbClr val="C22CE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42" name="矩形 16">
              <a:extLst>
                <a:ext uri="{FF2B5EF4-FFF2-40B4-BE49-F238E27FC236}">
                  <a16:creationId xmlns:a16="http://schemas.microsoft.com/office/drawing/2014/main" id="{3DCE44E6-CC74-FFF0-DFF8-B3DA07224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7397" y="3774185"/>
              <a:ext cx="741130" cy="229087"/>
            </a:xfrm>
            <a:prstGeom prst="rect">
              <a:avLst/>
            </a:prstGeom>
            <a:noFill/>
            <a:ln w="38100" algn="ctr">
              <a:solidFill>
                <a:srgbClr val="C22CE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43" name="矩形 17">
              <a:extLst>
                <a:ext uri="{FF2B5EF4-FFF2-40B4-BE49-F238E27FC236}">
                  <a16:creationId xmlns:a16="http://schemas.microsoft.com/office/drawing/2014/main" id="{00606FEB-3396-1142-D97B-9A046E379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480" y="3739497"/>
              <a:ext cx="741130" cy="229087"/>
            </a:xfrm>
            <a:prstGeom prst="rect">
              <a:avLst/>
            </a:prstGeom>
            <a:noFill/>
            <a:ln w="38100" algn="ctr">
              <a:solidFill>
                <a:srgbClr val="C22CE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44" name="矩形: 圓角 18">
              <a:extLst>
                <a:ext uri="{FF2B5EF4-FFF2-40B4-BE49-F238E27FC236}">
                  <a16:creationId xmlns:a16="http://schemas.microsoft.com/office/drawing/2014/main" id="{8C45A003-5E50-5CF7-5B97-7C5FE8DDE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53" y="5682821"/>
              <a:ext cx="648072" cy="360040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545" name="矩形: 圓角 20">
              <a:extLst>
                <a:ext uri="{FF2B5EF4-FFF2-40B4-BE49-F238E27FC236}">
                  <a16:creationId xmlns:a16="http://schemas.microsoft.com/office/drawing/2014/main" id="{EA9DC4F2-07AC-169A-F8C9-80B8F90C0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199" y="5676298"/>
              <a:ext cx="648072" cy="360040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1C8DE2-0D39-0733-80A2-D2AF216A65F3}"/>
              </a:ext>
            </a:extLst>
          </p:cNvPr>
          <p:cNvSpPr txBox="1"/>
          <p:nvPr/>
        </p:nvSpPr>
        <p:spPr>
          <a:xfrm>
            <a:off x="1817688" y="365125"/>
            <a:ext cx="550862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Beam shut </a:t>
            </a:r>
            <a:r>
              <a:rPr lang="en-US" altLang="zh-TW" sz="4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dowm</a:t>
            </a:r>
            <a:endParaRPr lang="zh-TW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2C4772-E79C-5F83-AC12-19BF43DD1905}"/>
              </a:ext>
            </a:extLst>
          </p:cNvPr>
          <p:cNvSpPr txBox="1"/>
          <p:nvPr/>
        </p:nvSpPr>
        <p:spPr>
          <a:xfrm>
            <a:off x="1119188" y="1555750"/>
            <a:ext cx="8424862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TW" noProof="1">
                <a:latin typeface="+mn-ea"/>
                <a:ea typeface="+mn-ea"/>
              </a:rPr>
              <a:t>1.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Gas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Source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Extraction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Analysis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Acceleration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Magnet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Arc</a:t>
            </a:r>
            <a:r>
              <a:rPr lang="en-US" altLang="zh-TW" noProof="1">
                <a:latin typeface="+mn-ea"/>
                <a:ea typeface="+mn-ea"/>
              </a:rPr>
              <a:t>,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TW" altLang="en-US" noProof="1">
                <a:latin typeface="+mn-ea"/>
                <a:ea typeface="+mn-ea"/>
              </a:rPr>
              <a:t>都先切成</a:t>
            </a:r>
            <a:r>
              <a:rPr lang="en-US" altLang="zh-TW" noProof="1">
                <a:latin typeface="+mn-ea"/>
                <a:ea typeface="+mn-ea"/>
              </a:rPr>
              <a:t>0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TW" noProof="1">
                <a:latin typeface="+mn-ea"/>
                <a:ea typeface="+mn-ea"/>
              </a:rPr>
              <a:t>2.</a:t>
            </a:r>
            <a:r>
              <a:rPr lang="en-US" altLang="zh-TW" noProof="1">
                <a:solidFill>
                  <a:srgbClr val="C22CE0"/>
                </a:solidFill>
                <a:latin typeface="+mn-ea"/>
                <a:ea typeface="+mn-ea"/>
              </a:rPr>
              <a:t>Gas</a:t>
            </a:r>
            <a:r>
              <a:rPr lang="en-US" altLang="zh-TW" noProof="1">
                <a:latin typeface="+mn-ea"/>
                <a:ea typeface="+mn-ea"/>
              </a:rPr>
              <a:t>, </a:t>
            </a:r>
            <a:r>
              <a:rPr lang="en-US" altLang="zh-TW" noProof="1">
                <a:solidFill>
                  <a:srgbClr val="C22CE0"/>
                </a:solidFill>
                <a:latin typeface="+mn-ea"/>
                <a:ea typeface="+mn-ea"/>
              </a:rPr>
              <a:t>Extraction</a:t>
            </a:r>
            <a:r>
              <a:rPr lang="en-US" altLang="zh-TW" noProof="1">
                <a:latin typeface="+mn-ea"/>
                <a:ea typeface="+mn-ea"/>
              </a:rPr>
              <a:t>,</a:t>
            </a:r>
            <a:r>
              <a:rPr lang="en-US" altLang="zh-TW" noProof="1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TW" noProof="1">
                <a:solidFill>
                  <a:srgbClr val="C22CE0"/>
                </a:solidFill>
                <a:latin typeface="+mn-ea"/>
                <a:ea typeface="+mn-ea"/>
              </a:rPr>
              <a:t>Acceleration</a:t>
            </a:r>
            <a:r>
              <a:rPr lang="zh-TW" altLang="en-US" noProof="1">
                <a:latin typeface="+mn-ea"/>
                <a:ea typeface="+mn-ea"/>
              </a:rPr>
              <a:t>切成</a:t>
            </a:r>
            <a:r>
              <a:rPr lang="en-US" altLang="zh-TW" noProof="1">
                <a:latin typeface="+mn-ea"/>
                <a:ea typeface="+mn-ea"/>
              </a:rPr>
              <a:t>off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TW" altLang="en-US" noProof="1">
                <a:latin typeface="+mn-ea"/>
                <a:ea typeface="+mn-ea"/>
              </a:rPr>
              <a:t>                                                    </a:t>
            </a:r>
            <a:endParaRPr lang="en-US" altLang="zh-TW" noProof="1">
              <a:latin typeface="+mn-ea"/>
              <a:ea typeface="+mn-ea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TW" noProof="1">
                <a:latin typeface="+mn-ea"/>
                <a:ea typeface="+mn-ea"/>
              </a:rPr>
              <a:t>                                                    3.</a:t>
            </a:r>
            <a:r>
              <a:rPr lang="zh-TW" altLang="en-US" noProof="1">
                <a:latin typeface="+mn-ea"/>
                <a:ea typeface="+mn-ea"/>
              </a:rPr>
              <a:t>將</a:t>
            </a:r>
            <a:r>
              <a:rPr lang="en-US" altLang="zh-TW" noProof="1">
                <a:solidFill>
                  <a:srgbClr val="00B050"/>
                </a:solidFill>
                <a:latin typeface="+mn-ea"/>
                <a:ea typeface="+mn-ea"/>
              </a:rPr>
              <a:t>Source Power</a:t>
            </a:r>
            <a:r>
              <a:rPr lang="en-US" altLang="zh-TW" noProof="1">
                <a:latin typeface="+mn-ea"/>
                <a:ea typeface="+mn-ea"/>
              </a:rPr>
              <a:t>&amp;</a:t>
            </a:r>
            <a:r>
              <a:rPr lang="en-US" altLang="zh-TW" noProof="1">
                <a:solidFill>
                  <a:srgbClr val="00B050"/>
                </a:solidFill>
                <a:latin typeface="+mn-ea"/>
                <a:ea typeface="+mn-ea"/>
              </a:rPr>
              <a:t>Control </a:t>
            </a:r>
            <a:r>
              <a:rPr lang="zh-TW" altLang="en-US" noProof="1">
                <a:solidFill>
                  <a:srgbClr val="00B050"/>
                </a:solidFill>
                <a:latin typeface="+mn-ea"/>
                <a:ea typeface="+mn-ea"/>
              </a:rPr>
              <a:t>           </a:t>
            </a:r>
            <a:endParaRPr lang="en-US" altLang="zh-TW" noProof="1">
              <a:solidFill>
                <a:srgbClr val="00B050"/>
              </a:solidFill>
              <a:latin typeface="+mn-ea"/>
              <a:ea typeface="+mn-ea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zh-TW" altLang="en-US" noProof="1">
                <a:solidFill>
                  <a:srgbClr val="00B050"/>
                </a:solidFill>
                <a:latin typeface="+mn-ea"/>
                <a:ea typeface="+mn-ea"/>
              </a:rPr>
              <a:t>                                                       </a:t>
            </a:r>
            <a:r>
              <a:rPr lang="en-US" altLang="zh-TW" noProof="1">
                <a:solidFill>
                  <a:srgbClr val="00B050"/>
                </a:solidFill>
                <a:latin typeface="+mn-ea"/>
                <a:ea typeface="+mn-ea"/>
              </a:rPr>
              <a:t>Power</a:t>
            </a:r>
            <a:r>
              <a:rPr lang="zh-TW" altLang="en-US" noProof="1">
                <a:latin typeface="+mn-ea"/>
                <a:ea typeface="+mn-ea"/>
              </a:rPr>
              <a:t>都</a:t>
            </a:r>
            <a:r>
              <a:rPr lang="en-US" altLang="zh-TW" noProof="1">
                <a:latin typeface="+mn-ea"/>
                <a:ea typeface="+mn-ea"/>
              </a:rPr>
              <a:t>turn off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ADEDB50-0856-A6E8-145E-614FB6609E07}"/>
              </a:ext>
            </a:extLst>
          </p:cNvPr>
          <p:cNvSpPr txBox="1"/>
          <p:nvPr/>
        </p:nvSpPr>
        <p:spPr>
          <a:xfrm>
            <a:off x="3546475" y="260350"/>
            <a:ext cx="20510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破真空</a:t>
            </a:r>
          </a:p>
        </p:txBody>
      </p:sp>
      <p:pic>
        <p:nvPicPr>
          <p:cNvPr id="23555" name="圖片 1">
            <a:extLst>
              <a:ext uri="{FF2B5EF4-FFF2-40B4-BE49-F238E27FC236}">
                <a16:creationId xmlns:a16="http://schemas.microsoft.com/office/drawing/2014/main" id="{C8FE6D10-4187-2109-9A0B-4C395EE04638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t="10837" r="3966" b="13182"/>
          <a:stretch>
            <a:fillRect/>
          </a:stretch>
        </p:blipFill>
        <p:spPr bwMode="auto">
          <a:xfrm>
            <a:off x="4572000" y="2924175"/>
            <a:ext cx="4405313" cy="2938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6" name="文字方塊 4">
            <a:extLst>
              <a:ext uri="{FF2B5EF4-FFF2-40B4-BE49-F238E27FC236}">
                <a16:creationId xmlns:a16="http://schemas.microsoft.com/office/drawing/2014/main" id="{425A1B3B-3263-0169-1631-1CC533B62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1773238"/>
            <a:ext cx="6678613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IG1,IG2,IG3 CLOSE(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切換成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CG1,CG3,CG5)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V1 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(Gas Valve)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V2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隔絕真空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V6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V7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防止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CRYO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回溫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V5(Turbo valve)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P1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(Turbo 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煞車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待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P1(Turbo Pump) STOP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Purge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抽，開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V20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稀釋</a:t>
            </a: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內有毒氣體，關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V20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稀釋的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N2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及其他氣體抽出去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(Purge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少要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zh-TW" altLang="en-US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次以上</a:t>
            </a:r>
            <a:r>
              <a:rPr kumimoji="0" lang="en-US" altLang="zh-TW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kumimoji="0" lang="en-US" altLang="zh-TW" sz="20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557" name="橢圓 5">
            <a:extLst>
              <a:ext uri="{FF2B5EF4-FFF2-40B4-BE49-F238E27FC236}">
                <a16:creationId xmlns:a16="http://schemas.microsoft.com/office/drawing/2014/main" id="{11EC4069-8511-A20B-F6CE-59E22FDC5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3665538"/>
            <a:ext cx="504825" cy="2587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558" name="橢圓 6">
            <a:extLst>
              <a:ext uri="{FF2B5EF4-FFF2-40B4-BE49-F238E27FC236}">
                <a16:creationId xmlns:a16="http://schemas.microsoft.com/office/drawing/2014/main" id="{F804394C-1754-D03A-2795-B312B5CC4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644900"/>
            <a:ext cx="503237" cy="2587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559" name="橢圓 7">
            <a:extLst>
              <a:ext uri="{FF2B5EF4-FFF2-40B4-BE49-F238E27FC236}">
                <a16:creationId xmlns:a16="http://schemas.microsoft.com/office/drawing/2014/main" id="{BCE89B3F-A095-FD45-9BB9-F0707A91E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0" y="3644900"/>
            <a:ext cx="503238" cy="2587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560" name="橢圓 12">
            <a:extLst>
              <a:ext uri="{FF2B5EF4-FFF2-40B4-BE49-F238E27FC236}">
                <a16:creationId xmlns:a16="http://schemas.microsoft.com/office/drawing/2014/main" id="{2061B895-BB30-93EE-A96F-BC039C345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602038"/>
            <a:ext cx="215900" cy="4746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561" name="橢圓 13">
            <a:extLst>
              <a:ext uri="{FF2B5EF4-FFF2-40B4-BE49-F238E27FC236}">
                <a16:creationId xmlns:a16="http://schemas.microsoft.com/office/drawing/2014/main" id="{4D6A211E-C0AF-17B2-1354-E9901E1BC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563" y="3686175"/>
            <a:ext cx="217487" cy="4746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562" name="橢圓 14">
            <a:extLst>
              <a:ext uri="{FF2B5EF4-FFF2-40B4-BE49-F238E27FC236}">
                <a16:creationId xmlns:a16="http://schemas.microsoft.com/office/drawing/2014/main" id="{C8836201-AF0C-6B87-C90D-33BB32C5A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4076700"/>
            <a:ext cx="504825" cy="2587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563" name="橢圓 15">
            <a:extLst>
              <a:ext uri="{FF2B5EF4-FFF2-40B4-BE49-F238E27FC236}">
                <a16:creationId xmlns:a16="http://schemas.microsoft.com/office/drawing/2014/main" id="{E155C074-CA37-8F5C-DF94-5158B789C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213" y="4032250"/>
            <a:ext cx="504825" cy="2587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564" name="橢圓 16">
            <a:extLst>
              <a:ext uri="{FF2B5EF4-FFF2-40B4-BE49-F238E27FC236}">
                <a16:creationId xmlns:a16="http://schemas.microsoft.com/office/drawing/2014/main" id="{1A87D7D4-1695-76E2-BDA5-0A24B1394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5" y="4195763"/>
            <a:ext cx="503238" cy="2587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C162A78-019E-B1AC-263B-291A0DD53268}"/>
              </a:ext>
            </a:extLst>
          </p:cNvPr>
          <p:cNvSpPr txBox="1"/>
          <p:nvPr/>
        </p:nvSpPr>
        <p:spPr>
          <a:xfrm>
            <a:off x="3635375" y="549275"/>
            <a:ext cx="1512888" cy="8302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 sz="4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目錄</a:t>
            </a:r>
          </a:p>
        </p:txBody>
      </p:sp>
      <p:sp>
        <p:nvSpPr>
          <p:cNvPr id="6147" name="文字方塊 4">
            <a:extLst>
              <a:ext uri="{FF2B5EF4-FFF2-40B4-BE49-F238E27FC236}">
                <a16:creationId xmlns:a16="http://schemas.microsoft.com/office/drawing/2014/main" id="{64D488FB-9167-CC09-2065-5A7CB7454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96975"/>
            <a:ext cx="7345362" cy="48196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TW" sz="4000" b="1" dirty="0">
                <a:solidFill>
                  <a:srgbClr val="00B0F0"/>
                </a:solidFill>
                <a:latin typeface="+mn-ea"/>
                <a:ea typeface="+mn-ea"/>
              </a:rPr>
              <a:t>E500</a:t>
            </a:r>
            <a:r>
              <a:rPr lang="zh-TW" altLang="en-US" sz="4000" b="1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en-US" altLang="zh-TW" sz="4000" b="1" dirty="0">
                <a:solidFill>
                  <a:srgbClr val="00B0F0"/>
                </a:solidFill>
                <a:latin typeface="+mn-ea"/>
                <a:ea typeface="+mn-ea"/>
              </a:rPr>
              <a:t>MPM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TW" sz="4000" b="1" dirty="0">
                <a:solidFill>
                  <a:srgbClr val="00B0F0"/>
                </a:solidFill>
                <a:latin typeface="+mn-ea"/>
                <a:ea typeface="+mn-ea"/>
              </a:rPr>
              <a:t>GSD-100 MPM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TW" sz="4000" b="1" dirty="0">
                <a:solidFill>
                  <a:srgbClr val="00B0F0"/>
                </a:solidFill>
                <a:latin typeface="+mn-ea"/>
                <a:ea typeface="+mn-ea"/>
              </a:rPr>
              <a:t>GSD-200 MPM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TW" altLang="en-US" sz="4000" b="1" dirty="0">
                <a:solidFill>
                  <a:srgbClr val="00B0F0"/>
                </a:solidFill>
                <a:latin typeface="+mn-ea"/>
                <a:ea typeface="+mn-ea"/>
              </a:rPr>
              <a:t>個人學習進度</a:t>
            </a:r>
            <a:endParaRPr lang="en-US" altLang="zh-TW" sz="40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1AE0C7E-6FAC-AB1E-4D17-B462E96658EA}"/>
              </a:ext>
            </a:extLst>
          </p:cNvPr>
          <p:cNvSpPr txBox="1"/>
          <p:nvPr/>
        </p:nvSpPr>
        <p:spPr>
          <a:xfrm>
            <a:off x="1538288" y="333375"/>
            <a:ext cx="6067425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defRPr/>
            </a:pP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</a:rPr>
              <a:t>Clean </a:t>
            </a: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Beamguide chamber</a:t>
            </a:r>
          </a:p>
        </p:txBody>
      </p:sp>
      <p:pic>
        <p:nvPicPr>
          <p:cNvPr id="24579" name="圖片 1">
            <a:extLst>
              <a:ext uri="{FF2B5EF4-FFF2-40B4-BE49-F238E27FC236}">
                <a16:creationId xmlns:a16="http://schemas.microsoft.com/office/drawing/2014/main" id="{C8208BC7-5002-F300-799A-E564629BD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13" b="13916"/>
          <a:stretch>
            <a:fillRect/>
          </a:stretch>
        </p:blipFill>
        <p:spPr bwMode="auto">
          <a:xfrm>
            <a:off x="6011863" y="1628775"/>
            <a:ext cx="3054350" cy="1871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圖片 1">
            <a:extLst>
              <a:ext uri="{FF2B5EF4-FFF2-40B4-BE49-F238E27FC236}">
                <a16:creationId xmlns:a16="http://schemas.microsoft.com/office/drawing/2014/main" id="{62D5B4D5-D45D-DBD5-9F39-91F5959BB5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87" b="19344"/>
          <a:stretch>
            <a:fillRect/>
          </a:stretch>
        </p:blipFill>
        <p:spPr>
          <a:xfrm>
            <a:off x="5867400" y="3784600"/>
            <a:ext cx="3248025" cy="1947863"/>
          </a:xfrm>
          <a:ln cap="flat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31E422F-2CF2-31DD-59F8-7803EF985ED4}"/>
              </a:ext>
            </a:extLst>
          </p:cNvPr>
          <p:cNvSpPr txBox="1"/>
          <p:nvPr/>
        </p:nvSpPr>
        <p:spPr>
          <a:xfrm>
            <a:off x="107950" y="1268413"/>
            <a:ext cx="5616575" cy="26781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先將左邊冷卻水管拆下，再將蓋板前方螺絲卸下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(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蓋板拆下時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Low Vacuum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需在旁吸氣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，蓋板及石墨先放置旁邊，以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Low Vacuum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接細管將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chamber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內的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Peaeling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吸取乾淨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(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吸取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Peaeling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時須注意不可太過用力去刮腔體內部，以免造成燃燒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)</a:t>
            </a:r>
          </a:p>
          <a:p>
            <a:endParaRPr lang="en-US" altLang="zh-TW">
              <a:latin typeface="新細明體" panose="02020500000000000000" pitchFamily="18" charset="-12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A86C43E-3851-6009-42F5-CC07F52A95E5}"/>
              </a:ext>
            </a:extLst>
          </p:cNvPr>
          <p:cNvSpPr txBox="1"/>
          <p:nvPr/>
        </p:nvSpPr>
        <p:spPr>
          <a:xfrm>
            <a:off x="101600" y="3784600"/>
            <a:ext cx="5694363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將蓋板上的</a:t>
            </a:r>
            <a:r>
              <a:rPr lang="en-US" altLang="zh-TW" dirty="0">
                <a:latin typeface="+mn-ea"/>
                <a:ea typeface="+mn-ea"/>
              </a:rPr>
              <a:t>O-ring</a:t>
            </a: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取下，用</a:t>
            </a:r>
            <a:r>
              <a:rPr lang="en-US" altLang="zh-TW" dirty="0">
                <a:latin typeface="+mn-ea"/>
                <a:ea typeface="+mn-ea"/>
              </a:rPr>
              <a:t>IPA</a:t>
            </a:r>
            <a:r>
              <a:rPr lang="zh-TW" altLang="en-US" dirty="0">
                <a:latin typeface="+mn-ea"/>
                <a:ea typeface="+mn-ea"/>
              </a:rPr>
              <a:t>擦拭</a:t>
            </a:r>
            <a:endParaRPr lang="en-US" altLang="zh-TW" dirty="0">
              <a:latin typeface="+mn-ea"/>
              <a:ea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在上薄薄一層真空</a:t>
            </a:r>
            <a:endParaRPr lang="en-US" altLang="zh-TW" dirty="0">
              <a:latin typeface="+mn-ea"/>
              <a:ea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膠，石墨若下陷超</a:t>
            </a:r>
            <a:endParaRPr lang="en-US" altLang="zh-TW" dirty="0">
              <a:latin typeface="+mn-ea"/>
              <a:ea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過</a:t>
            </a:r>
            <a:r>
              <a:rPr lang="en-US" altLang="zh-TW" dirty="0">
                <a:latin typeface="+mn-ea"/>
                <a:ea typeface="+mn-ea"/>
              </a:rPr>
              <a:t>1/2</a:t>
            </a:r>
            <a:r>
              <a:rPr lang="zh-TW" altLang="en-US" dirty="0">
                <a:latin typeface="+mn-ea"/>
                <a:ea typeface="+mn-ea"/>
              </a:rPr>
              <a:t>需更換，接著</a:t>
            </a:r>
            <a:endParaRPr lang="en-US" altLang="zh-TW" dirty="0">
              <a:latin typeface="+mn-ea"/>
              <a:ea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再鎖上石墨，將蓋板蓋回</a:t>
            </a:r>
            <a:endParaRPr lang="en-US" altLang="zh-TW" dirty="0">
              <a:latin typeface="+mn-ea"/>
              <a:ea typeface="+mn-ea"/>
            </a:endParaRPr>
          </a:p>
        </p:txBody>
      </p:sp>
      <p:pic>
        <p:nvPicPr>
          <p:cNvPr id="24583" name="圖片 8">
            <a:extLst>
              <a:ext uri="{FF2B5EF4-FFF2-40B4-BE49-F238E27FC236}">
                <a16:creationId xmlns:a16="http://schemas.microsoft.com/office/drawing/2014/main" id="{11E8C152-B733-E57A-3326-41487407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3532188"/>
            <a:ext cx="2844800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F4E83D3-C6FC-F301-040B-D84A345EAAE5}"/>
              </a:ext>
            </a:extLst>
          </p:cNvPr>
          <p:cNvSpPr txBox="1"/>
          <p:nvPr/>
        </p:nvSpPr>
        <p:spPr>
          <a:xfrm>
            <a:off x="2298700" y="260350"/>
            <a:ext cx="45466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defRPr/>
            </a:pP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</a:rPr>
              <a:t>Clean Disk</a:t>
            </a: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 chamber</a:t>
            </a:r>
          </a:p>
        </p:txBody>
      </p:sp>
      <p:pic>
        <p:nvPicPr>
          <p:cNvPr id="25603" name="圖片 5">
            <a:extLst>
              <a:ext uri="{FF2B5EF4-FFF2-40B4-BE49-F238E27FC236}">
                <a16:creationId xmlns:a16="http://schemas.microsoft.com/office/drawing/2014/main" id="{26DA3A82-3114-4D5D-6810-D2D66CB1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341438"/>
            <a:ext cx="2249487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圖片 1">
            <a:extLst>
              <a:ext uri="{FF2B5EF4-FFF2-40B4-BE49-F238E27FC236}">
                <a16:creationId xmlns:a16="http://schemas.microsoft.com/office/drawing/2014/main" id="{CCCB6E34-DDC9-DDAB-E403-5F2BD499B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" b="13571"/>
          <a:stretch>
            <a:fillRect/>
          </a:stretch>
        </p:blipFill>
        <p:spPr bwMode="auto">
          <a:xfrm>
            <a:off x="323850" y="1196975"/>
            <a:ext cx="2663825" cy="1944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圖片 1">
            <a:extLst>
              <a:ext uri="{FF2B5EF4-FFF2-40B4-BE49-F238E27FC236}">
                <a16:creationId xmlns:a16="http://schemas.microsoft.com/office/drawing/2014/main" id="{D0C56E23-BDBC-F5DF-7396-6A206616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" b="16460"/>
          <a:stretch>
            <a:fillRect/>
          </a:stretch>
        </p:blipFill>
        <p:spPr bwMode="auto">
          <a:xfrm>
            <a:off x="611188" y="4724400"/>
            <a:ext cx="2665412" cy="1704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0D68CA6-0B42-D6F8-605A-3AE33AE42FD0}"/>
              </a:ext>
            </a:extLst>
          </p:cNvPr>
          <p:cNvSpPr txBox="1"/>
          <p:nvPr/>
        </p:nvSpPr>
        <p:spPr>
          <a:xfrm>
            <a:off x="3132138" y="1717675"/>
            <a:ext cx="33845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noProof="1">
                <a:latin typeface="+mn-ea"/>
                <a:ea typeface="+mn-ea"/>
              </a:rPr>
              <a:t>先將角度調成</a:t>
            </a:r>
            <a:r>
              <a:rPr lang="en-US" altLang="zh-TW" noProof="1">
                <a:latin typeface="+mn-ea"/>
                <a:ea typeface="+mn-ea"/>
              </a:rPr>
              <a:t>5</a:t>
            </a:r>
            <a:r>
              <a:rPr lang="zh-TW" altLang="en-US" noProof="1">
                <a:latin typeface="+mn-ea"/>
                <a:ea typeface="+mn-ea"/>
              </a:rPr>
              <a:t>度角，再</a:t>
            </a:r>
            <a:r>
              <a:rPr lang="en-US" altLang="zh-TW" noProof="1">
                <a:latin typeface="+mn-ea"/>
                <a:ea typeface="+mn-ea"/>
              </a:rPr>
              <a:t>OFF ROTARY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3A2E08-0468-EAE6-5C8C-3CDBD773FAF2}"/>
              </a:ext>
            </a:extLst>
          </p:cNvPr>
          <p:cNvSpPr txBox="1"/>
          <p:nvPr/>
        </p:nvSpPr>
        <p:spPr>
          <a:xfrm>
            <a:off x="2087563" y="3498850"/>
            <a:ext cx="45720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TW" altLang="en-US" noProof="1">
                <a:latin typeface="+mn-ea"/>
                <a:ea typeface="+mn-ea"/>
              </a:rPr>
              <a:t>鬆開上下方的螺絲以打開</a:t>
            </a:r>
            <a:r>
              <a:rPr lang="en-US" altLang="zh-TW" noProof="1">
                <a:latin typeface="+mn-ea"/>
                <a:ea typeface="+mn-ea"/>
              </a:rPr>
              <a:t>Disk Chamber</a:t>
            </a:r>
          </a:p>
        </p:txBody>
      </p:sp>
      <p:sp>
        <p:nvSpPr>
          <p:cNvPr id="25608" name="橢圓 11">
            <a:extLst>
              <a:ext uri="{FF2B5EF4-FFF2-40B4-BE49-F238E27FC236}">
                <a16:creationId xmlns:a16="http://schemas.microsoft.com/office/drawing/2014/main" id="{5148C180-B951-99C8-2A43-AA8E8F304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4941888"/>
            <a:ext cx="1152525" cy="7905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25609" name="直線單箭頭接點 13">
            <a:extLst>
              <a:ext uri="{FF2B5EF4-FFF2-40B4-BE49-F238E27FC236}">
                <a16:creationId xmlns:a16="http://schemas.microsoft.com/office/drawing/2014/main" id="{90347FE5-9725-F5AD-F27C-10A203D3BA4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84438" y="4005263"/>
            <a:ext cx="1871662" cy="1295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65B8507-2C0A-AF69-2A6C-BE0B38139664}"/>
              </a:ext>
            </a:extLst>
          </p:cNvPr>
          <p:cNvSpPr txBox="1"/>
          <p:nvPr/>
        </p:nvSpPr>
        <p:spPr>
          <a:xfrm>
            <a:off x="2298700" y="260350"/>
            <a:ext cx="45466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defRPr/>
            </a:pP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</a:rPr>
              <a:t>Clean Disk</a:t>
            </a:r>
            <a:r>
              <a:rPr lang="en-US" altLang="zh-TW" sz="4400" b="1" noProof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 chamber</a:t>
            </a:r>
          </a:p>
        </p:txBody>
      </p:sp>
      <p:pic>
        <p:nvPicPr>
          <p:cNvPr id="26627" name="圖片 1">
            <a:extLst>
              <a:ext uri="{FF2B5EF4-FFF2-40B4-BE49-F238E27FC236}">
                <a16:creationId xmlns:a16="http://schemas.microsoft.com/office/drawing/2014/main" id="{008E61A9-C999-3F2D-0222-7B30F97D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18" b="18385"/>
          <a:stretch>
            <a:fillRect/>
          </a:stretch>
        </p:blipFill>
        <p:spPr bwMode="auto">
          <a:xfrm>
            <a:off x="4792663" y="3886200"/>
            <a:ext cx="4103687" cy="2481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圖片 1">
            <a:extLst>
              <a:ext uri="{FF2B5EF4-FFF2-40B4-BE49-F238E27FC236}">
                <a16:creationId xmlns:a16="http://schemas.microsoft.com/office/drawing/2014/main" id="{8646DF8D-21FB-FA8E-3B6C-B7F56B056E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137" b="18835"/>
          <a:stretch>
            <a:fillRect/>
          </a:stretch>
        </p:blipFill>
        <p:spPr>
          <a:xfrm>
            <a:off x="250825" y="1287463"/>
            <a:ext cx="4181475" cy="2573337"/>
          </a:xfrm>
          <a:ln cap="flat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F502BC5-3831-0809-94EA-972564D0D3ED}"/>
              </a:ext>
            </a:extLst>
          </p:cNvPr>
          <p:cNvSpPr txBox="1"/>
          <p:nvPr/>
        </p:nvSpPr>
        <p:spPr>
          <a:xfrm>
            <a:off x="4572000" y="1484313"/>
            <a:ext cx="4572000" cy="2308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ja-JP" altLang="en-US" noProof="1">
                <a:latin typeface="新細明體" panose="02020500000000000000" pitchFamily="18" charset="-120"/>
                <a:ea typeface="新細明體" panose="02020500000000000000" pitchFamily="18" charset="-120"/>
              </a:rPr>
              <a:t>用</a:t>
            </a:r>
            <a:r>
              <a:rPr lang="en-US" altLang="zh-TW" noProof="1">
                <a:latin typeface="新細明體" panose="02020500000000000000" pitchFamily="18" charset="-120"/>
                <a:ea typeface="新細明體" panose="02020500000000000000" pitchFamily="18" charset="-120"/>
              </a:rPr>
              <a:t>Low Vacuum</a:t>
            </a:r>
            <a:r>
              <a:rPr lang="ja-JP" altLang="en-US" noProof="1">
                <a:latin typeface="新細明體" panose="02020500000000000000" pitchFamily="18" charset="-120"/>
                <a:ea typeface="新細明體" panose="02020500000000000000" pitchFamily="18" charset="-120"/>
              </a:rPr>
              <a:t>清理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Bellow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下方及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Disk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上的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Peaeling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，用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Low Vacuum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接細管將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disk chamber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內小孔吸乾淨，再用小白布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+IPA 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擦拭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Disk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外圈及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O-ring 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，用封箱膠帶沾黏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PAD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486764-3596-1870-2DCB-0D842E7D4DEC}"/>
              </a:ext>
            </a:extLst>
          </p:cNvPr>
          <p:cNvSpPr txBox="1"/>
          <p:nvPr/>
        </p:nvSpPr>
        <p:spPr>
          <a:xfrm>
            <a:off x="392113" y="4437063"/>
            <a:ext cx="4179887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dirty="0">
                <a:latin typeface="+mn-ea"/>
                <a:ea typeface="+mn-ea"/>
              </a:rPr>
              <a:t>最後用小白布輕輕擦拭</a:t>
            </a:r>
            <a:r>
              <a:rPr lang="en-US" altLang="zh-TW" dirty="0">
                <a:latin typeface="+mn-ea"/>
                <a:ea typeface="+mn-ea"/>
              </a:rPr>
              <a:t>CLAMP</a:t>
            </a:r>
            <a:r>
              <a:rPr lang="zh-TW" altLang="en-US" dirty="0">
                <a:latin typeface="+mn-ea"/>
                <a:ea typeface="+mn-ea"/>
              </a:rPr>
              <a:t>凹槽處，將</a:t>
            </a:r>
            <a:r>
              <a:rPr lang="en-US" altLang="zh-TW" dirty="0">
                <a:latin typeface="+mn-ea"/>
                <a:ea typeface="+mn-ea"/>
              </a:rPr>
              <a:t>chamber</a:t>
            </a:r>
            <a:r>
              <a:rPr lang="zh-TW" altLang="en-US" dirty="0">
                <a:latin typeface="+mn-ea"/>
                <a:ea typeface="+mn-ea"/>
              </a:rPr>
              <a:t>關上，將上下螺絲鎖緊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79D0790-4A2F-A59A-0F29-B64F557CDCCC}"/>
              </a:ext>
            </a:extLst>
          </p:cNvPr>
          <p:cNvSpPr txBox="1"/>
          <p:nvPr/>
        </p:nvSpPr>
        <p:spPr>
          <a:xfrm>
            <a:off x="2555875" y="260350"/>
            <a:ext cx="40020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defRPr/>
            </a:pPr>
            <a:r>
              <a:rPr lang="zh-TW" altLang="en-US" sz="4800" b="1" noProof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個人學習進度</a:t>
            </a:r>
            <a:endParaRPr lang="en-US" altLang="zh-TW" sz="4800" b="1" noProof="1">
              <a:solidFill>
                <a:srgbClr val="FF0000"/>
              </a:solidFill>
              <a:latin typeface="+mn-ea"/>
              <a:ea typeface="+mn-ea"/>
              <a:sym typeface="+mn-ea"/>
            </a:endParaRPr>
          </a:p>
        </p:txBody>
      </p:sp>
      <p:pic>
        <p:nvPicPr>
          <p:cNvPr id="27651" name="圖片 4">
            <a:extLst>
              <a:ext uri="{FF2B5EF4-FFF2-40B4-BE49-F238E27FC236}">
                <a16:creationId xmlns:a16="http://schemas.microsoft.com/office/drawing/2014/main" id="{34B1BF38-4CFD-0A7A-139A-B549B26B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196975"/>
            <a:ext cx="7088188" cy="522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5E6C607-777C-C002-E2E0-91299D3574C2}"/>
              </a:ext>
            </a:extLst>
          </p:cNvPr>
          <p:cNvSpPr txBox="1"/>
          <p:nvPr/>
        </p:nvSpPr>
        <p:spPr>
          <a:xfrm>
            <a:off x="2538413" y="260350"/>
            <a:ext cx="32035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E500</a:t>
            </a: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MPM</a:t>
            </a:r>
            <a:endParaRPr lang="zh-TW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06FEDF7-AAC8-9C70-8E68-7D8688957364}"/>
              </a:ext>
            </a:extLst>
          </p:cNvPr>
          <p:cNvSpPr txBox="1"/>
          <p:nvPr/>
        </p:nvSpPr>
        <p:spPr>
          <a:xfrm>
            <a:off x="395288" y="1484313"/>
            <a:ext cx="8856662" cy="3046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sz="3200" noProof="1">
                <a:latin typeface="+mn-ea"/>
                <a:ea typeface="+mn-ea"/>
              </a:rPr>
              <a:t>PM</a:t>
            </a:r>
            <a:r>
              <a:rPr lang="zh-TW" altLang="en-US" sz="3200" noProof="1">
                <a:latin typeface="+mn-ea"/>
                <a:ea typeface="+mn-ea"/>
              </a:rPr>
              <a:t>準備工具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sz="3200" noProof="1">
                <a:latin typeface="+mn-ea"/>
                <a:ea typeface="+mn-ea"/>
              </a:rPr>
              <a:t>Beam shut down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TW" altLang="en-US" sz="3200" noProof="1">
                <a:latin typeface="+mn-ea"/>
                <a:ea typeface="+mn-ea"/>
              </a:rPr>
              <a:t>破真空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sz="3200" dirty="0">
                <a:latin typeface="+mn-ea"/>
                <a:ea typeface="+mn-ea"/>
              </a:rPr>
              <a:t>Beam guide/ set up/ mirror/ deflector/chamber PM</a:t>
            </a:r>
            <a:endParaRPr lang="en-US" altLang="zh-TW" sz="3200" noProof="1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2DD8DBA-B092-0E41-60B5-4A58FD5659D5}"/>
              </a:ext>
            </a:extLst>
          </p:cNvPr>
          <p:cNvSpPr txBox="1"/>
          <p:nvPr/>
        </p:nvSpPr>
        <p:spPr>
          <a:xfrm>
            <a:off x="2681288" y="476250"/>
            <a:ext cx="3781425" cy="865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 </a:t>
            </a: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準備工具</a:t>
            </a:r>
          </a:p>
        </p:txBody>
      </p:sp>
      <p:pic>
        <p:nvPicPr>
          <p:cNvPr id="8195" name="內容版面配置區 6">
            <a:extLst>
              <a:ext uri="{FF2B5EF4-FFF2-40B4-BE49-F238E27FC236}">
                <a16:creationId xmlns:a16="http://schemas.microsoft.com/office/drawing/2014/main" id="{E51E992E-B485-08B5-15C7-A75BA9B67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916113"/>
            <a:ext cx="26924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文字方塊 4">
            <a:extLst>
              <a:ext uri="{FF2B5EF4-FFF2-40B4-BE49-F238E27FC236}">
                <a16:creationId xmlns:a16="http://schemas.microsoft.com/office/drawing/2014/main" id="{0C97CB72-FF01-C0FC-2D2E-F7660C421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916113"/>
            <a:ext cx="5040313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altLang="zh-TW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H2O2&amp;IPA</a:t>
            </a: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altLang="zh-TW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Low vacuum</a:t>
            </a: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小白布、</a:t>
            </a:r>
            <a:r>
              <a:rPr kumimoji="0" lang="en-US" altLang="zh-TW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PVC</a:t>
            </a: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手套、夾鏈袋</a:t>
            </a:r>
            <a:endParaRPr kumimoji="0" lang="en-US" altLang="zh-TW" sz="2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個人工具箱</a:t>
            </a:r>
            <a:endParaRPr kumimoji="0" lang="en-US" altLang="zh-TW" sz="2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SzTx/>
              <a:buFont typeface="Arial" panose="020B0604020202020204" pitchFamily="34" charset="0"/>
              <a:buChar char="•"/>
            </a:pPr>
            <a:r>
              <a:rPr kumimoji="0" lang="zh-TW" altLang="en-US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黃色告示牌</a:t>
            </a:r>
            <a:endParaRPr kumimoji="0" lang="en-US" altLang="zh-TW" sz="28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81924A-5EC9-F53F-360F-988850B98A11}"/>
              </a:ext>
            </a:extLst>
          </p:cNvPr>
          <p:cNvSpPr txBox="1"/>
          <p:nvPr/>
        </p:nvSpPr>
        <p:spPr>
          <a:xfrm>
            <a:off x="2087563" y="260350"/>
            <a:ext cx="5364162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Beam shut </a:t>
            </a:r>
            <a:r>
              <a:rPr lang="en-US" altLang="zh-TW" sz="4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dowm</a:t>
            </a:r>
            <a:endParaRPr lang="zh-TW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A820A2-5C8F-1A8F-020A-EA09F6B586C7}"/>
              </a:ext>
            </a:extLst>
          </p:cNvPr>
          <p:cNvSpPr/>
          <p:nvPr/>
        </p:nvSpPr>
        <p:spPr>
          <a:xfrm>
            <a:off x="539750" y="1700213"/>
            <a:ext cx="45720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依序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將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SOURCE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LINE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、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BEAM LINE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、及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BEAMSCAN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的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SETUP SUPPRESSION/FOCUS SUPPRESSION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關閉 </a:t>
            </a:r>
          </a:p>
        </p:txBody>
      </p:sp>
      <p:pic>
        <p:nvPicPr>
          <p:cNvPr id="9220" name="圖片 3">
            <a:extLst>
              <a:ext uri="{FF2B5EF4-FFF2-40B4-BE49-F238E27FC236}">
                <a16:creationId xmlns:a16="http://schemas.microsoft.com/office/drawing/2014/main" id="{B6F7AFEC-01AD-4979-11A9-AE08168EE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412875"/>
            <a:ext cx="2687638" cy="2016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圖片 4">
            <a:extLst>
              <a:ext uri="{FF2B5EF4-FFF2-40B4-BE49-F238E27FC236}">
                <a16:creationId xmlns:a16="http://schemas.microsoft.com/office/drawing/2014/main" id="{DD40C5B8-16FF-99C4-E0F6-D880C94EB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292600"/>
            <a:ext cx="26876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圖片 5">
            <a:extLst>
              <a:ext uri="{FF2B5EF4-FFF2-40B4-BE49-F238E27FC236}">
                <a16:creationId xmlns:a16="http://schemas.microsoft.com/office/drawing/2014/main" id="{8A909D05-777C-79FB-C0E0-1E808A3A1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384675"/>
            <a:ext cx="2566987" cy="1924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圓角矩形 7">
            <a:extLst>
              <a:ext uri="{FF2B5EF4-FFF2-40B4-BE49-F238E27FC236}">
                <a16:creationId xmlns:a16="http://schemas.microsoft.com/office/drawing/2014/main" id="{3D3C9AD7-770F-2582-5665-CC9C2CA9E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1903413"/>
            <a:ext cx="576263" cy="28733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224" name="圓角矩形 8">
            <a:extLst>
              <a:ext uri="{FF2B5EF4-FFF2-40B4-BE49-F238E27FC236}">
                <a16:creationId xmlns:a16="http://schemas.microsoft.com/office/drawing/2014/main" id="{6E3B1A18-DAAF-1A3A-FABE-FD9BEF223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038" y="2449513"/>
            <a:ext cx="576262" cy="2889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225" name="圓角矩形 11">
            <a:extLst>
              <a:ext uri="{FF2B5EF4-FFF2-40B4-BE49-F238E27FC236}">
                <a16:creationId xmlns:a16="http://schemas.microsoft.com/office/drawing/2014/main" id="{8F35CD3A-369D-9006-4B1B-055980A27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038" y="2784475"/>
            <a:ext cx="576262" cy="28733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226" name="圓角矩形 12">
            <a:extLst>
              <a:ext uri="{FF2B5EF4-FFF2-40B4-BE49-F238E27FC236}">
                <a16:creationId xmlns:a16="http://schemas.microsoft.com/office/drawing/2014/main" id="{FD3B9613-450B-EC6E-B8C4-2002335B1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2786063"/>
            <a:ext cx="574675" cy="28733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227" name="圓角矩形 13">
            <a:extLst>
              <a:ext uri="{FF2B5EF4-FFF2-40B4-BE49-F238E27FC236}">
                <a16:creationId xmlns:a16="http://schemas.microsoft.com/office/drawing/2014/main" id="{A3142663-6B2A-7A11-9016-F724740D8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2190750"/>
            <a:ext cx="576263" cy="28733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228" name="圓角矩形 14">
            <a:extLst>
              <a:ext uri="{FF2B5EF4-FFF2-40B4-BE49-F238E27FC236}">
                <a16:creationId xmlns:a16="http://schemas.microsoft.com/office/drawing/2014/main" id="{784F430F-6BA5-4AD6-8754-7C3BF8A38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138" y="1871663"/>
            <a:ext cx="576262" cy="2889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229" name="圓角矩形 19">
            <a:extLst>
              <a:ext uri="{FF2B5EF4-FFF2-40B4-BE49-F238E27FC236}">
                <a16:creationId xmlns:a16="http://schemas.microsoft.com/office/drawing/2014/main" id="{2E512A52-B3C8-4EA3-95BA-E1C77700A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6034088"/>
            <a:ext cx="1079500" cy="2889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230" name="圓角矩形 20">
            <a:extLst>
              <a:ext uri="{FF2B5EF4-FFF2-40B4-BE49-F238E27FC236}">
                <a16:creationId xmlns:a16="http://schemas.microsoft.com/office/drawing/2014/main" id="{CCDCD3AF-AFE0-2152-436C-A8722C463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5059363"/>
            <a:ext cx="1098550" cy="28733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9231" name="圓角矩形 21">
            <a:extLst>
              <a:ext uri="{FF2B5EF4-FFF2-40B4-BE49-F238E27FC236}">
                <a16:creationId xmlns:a16="http://schemas.microsoft.com/office/drawing/2014/main" id="{BCCC3B2E-B4C7-1097-2F59-33C570A8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5026025"/>
            <a:ext cx="1098550" cy="12827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kumimoji="0" lang="zh-TW" altLang="en-US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6C40494-4E1F-0A56-E2CE-35C7B768A296}"/>
              </a:ext>
            </a:extLst>
          </p:cNvPr>
          <p:cNvSpPr txBox="1"/>
          <p:nvPr/>
        </p:nvSpPr>
        <p:spPr>
          <a:xfrm>
            <a:off x="1681163" y="352425"/>
            <a:ext cx="540067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E500</a:t>
            </a: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破真空</a:t>
            </a:r>
          </a:p>
        </p:txBody>
      </p:sp>
      <p:grpSp>
        <p:nvGrpSpPr>
          <p:cNvPr id="10243" name="群組 9260">
            <a:extLst>
              <a:ext uri="{FF2B5EF4-FFF2-40B4-BE49-F238E27FC236}">
                <a16:creationId xmlns:a16="http://schemas.microsoft.com/office/drawing/2014/main" id="{B9323545-9C15-7ED5-1384-91D4792EB7EA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2184400"/>
            <a:ext cx="5256212" cy="4410075"/>
            <a:chOff x="179512" y="2183662"/>
            <a:chExt cx="5256584" cy="4411026"/>
          </a:xfrm>
        </p:grpSpPr>
        <p:grpSp>
          <p:nvGrpSpPr>
            <p:cNvPr id="10249" name="群組 59">
              <a:extLst>
                <a:ext uri="{FF2B5EF4-FFF2-40B4-BE49-F238E27FC236}">
                  <a16:creationId xmlns:a16="http://schemas.microsoft.com/office/drawing/2014/main" id="{AE15E8ED-5348-ADE6-DC50-7C106C23F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12" y="2183662"/>
              <a:ext cx="4752528" cy="4411026"/>
              <a:chOff x="374881" y="2367648"/>
              <a:chExt cx="4752528" cy="4175456"/>
            </a:xfrm>
          </p:grpSpPr>
          <p:pic>
            <p:nvPicPr>
              <p:cNvPr id="10256" name="圖片 4">
                <a:extLst>
                  <a:ext uri="{FF2B5EF4-FFF2-40B4-BE49-F238E27FC236}">
                    <a16:creationId xmlns:a16="http://schemas.microsoft.com/office/drawing/2014/main" id="{232D1EA1-6359-C76E-9086-988CA79EA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9" t="11150" r="20074" b="14301"/>
              <a:stretch>
                <a:fillRect/>
              </a:stretch>
            </p:blipFill>
            <p:spPr bwMode="auto">
              <a:xfrm>
                <a:off x="374881" y="2619153"/>
                <a:ext cx="4752528" cy="3923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7" name="橢圓 1">
                <a:extLst>
                  <a:ext uri="{FF2B5EF4-FFF2-40B4-BE49-F238E27FC236}">
                    <a16:creationId xmlns:a16="http://schemas.microsoft.com/office/drawing/2014/main" id="{4D5A3427-2F39-701D-C4DB-21B3E79A4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3848" y="5386288"/>
                <a:ext cx="286327" cy="274960"/>
              </a:xfrm>
              <a:prstGeom prst="ellips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75000"/>
                  <a:buFont typeface="Arial" panose="020B0604020202020204" pitchFamily="34" charset="0"/>
                  <a:buChar char="►"/>
                  <a:defRPr kumimoji="1">
                    <a:solidFill>
                      <a:srgbClr val="646464"/>
                    </a:solidFill>
                    <a:latin typeface="Arial Unicode MS" panose="020B0604020202020204" pitchFamily="34" charset="-128"/>
                    <a:ea typeface="新細明體" panose="02020500000000000000" pitchFamily="18" charset="-12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▪"/>
                  <a:defRPr sz="1600">
                    <a:solidFill>
                      <a:srgbClr val="646464"/>
                    </a:solidFill>
                    <a:latin typeface="Arial Unicode MS" panose="020B0604020202020204" pitchFamily="34" charset="-128"/>
                    <a:ea typeface="新細明體" panose="02020500000000000000" pitchFamily="18" charset="-120"/>
                    <a:cs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▪"/>
                  <a:defRPr sz="1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新細明體" panose="02020500000000000000" pitchFamily="18" charset="-120"/>
                    <a:cs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Wingdings 2" panose="05020102010507070707" pitchFamily="18" charset="2"/>
                  <a:buChar char=""/>
                  <a:defRPr sz="1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新細明體" panose="02020500000000000000" pitchFamily="18" charset="-120"/>
                    <a:cs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kumimoji="0" lang="zh-TW" altLang="en-US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0258" name="橢圓 4">
                <a:extLst>
                  <a:ext uri="{FF2B5EF4-FFF2-40B4-BE49-F238E27FC236}">
                    <a16:creationId xmlns:a16="http://schemas.microsoft.com/office/drawing/2014/main" id="{6AC7FEA1-12F2-046E-67D1-326345CAA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624" y="4365104"/>
                <a:ext cx="288032" cy="432048"/>
              </a:xfrm>
              <a:prstGeom prst="ellips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75000"/>
                  <a:buFont typeface="Arial" panose="020B0604020202020204" pitchFamily="34" charset="0"/>
                  <a:buChar char="►"/>
                  <a:defRPr kumimoji="1">
                    <a:solidFill>
                      <a:srgbClr val="646464"/>
                    </a:solidFill>
                    <a:latin typeface="Arial Unicode MS" panose="020B0604020202020204" pitchFamily="34" charset="-128"/>
                    <a:ea typeface="新細明體" panose="02020500000000000000" pitchFamily="18" charset="-12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▪"/>
                  <a:defRPr sz="1600">
                    <a:solidFill>
                      <a:srgbClr val="646464"/>
                    </a:solidFill>
                    <a:latin typeface="Arial Unicode MS" panose="020B0604020202020204" pitchFamily="34" charset="-128"/>
                    <a:ea typeface="新細明體" panose="02020500000000000000" pitchFamily="18" charset="-120"/>
                    <a:cs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▪"/>
                  <a:defRPr sz="1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新細明體" panose="02020500000000000000" pitchFamily="18" charset="-120"/>
                    <a:cs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Wingdings 2" panose="05020102010507070707" pitchFamily="18" charset="2"/>
                  <a:buChar char=""/>
                  <a:defRPr sz="1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新細明體" panose="02020500000000000000" pitchFamily="18" charset="-120"/>
                    <a:cs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rgbClr val="646464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kumimoji="0" lang="zh-TW" altLang="en-US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cxnSp>
            <p:nvCxnSpPr>
              <p:cNvPr id="10259" name="直線接點 6">
                <a:extLst>
                  <a:ext uri="{FF2B5EF4-FFF2-40B4-BE49-F238E27FC236}">
                    <a16:creationId xmlns:a16="http://schemas.microsoft.com/office/drawing/2014/main" id="{53D04E17-D11C-2302-9F6F-7B8E16958A8F}"/>
                  </a:ext>
                </a:extLst>
              </p:cNvPr>
              <p:cNvCxnSpPr>
                <a:cxnSpLocks/>
                <a:stCxn id="10258" idx="0"/>
              </p:cNvCxnSpPr>
              <p:nvPr/>
            </p:nvCxnSpPr>
            <p:spPr bwMode="auto">
              <a:xfrm flipH="1" flipV="1">
                <a:off x="1160890" y="2462891"/>
                <a:ext cx="170750" cy="1902213"/>
              </a:xfrm>
              <a:prstGeom prst="lin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60" name="直線接點 7">
                <a:extLst>
                  <a:ext uri="{FF2B5EF4-FFF2-40B4-BE49-F238E27FC236}">
                    <a16:creationId xmlns:a16="http://schemas.microsoft.com/office/drawing/2014/main" id="{1CB50478-8EBD-31F1-BFF7-A3DFFA2F8F44}"/>
                  </a:ext>
                </a:extLst>
              </p:cNvPr>
              <p:cNvCxnSpPr>
                <a:cxnSpLocks/>
                <a:stCxn id="10257" idx="0"/>
              </p:cNvCxnSpPr>
              <p:nvPr/>
            </p:nvCxnSpPr>
            <p:spPr bwMode="auto">
              <a:xfrm flipV="1">
                <a:off x="3347012" y="2367648"/>
                <a:ext cx="214027" cy="3018640"/>
              </a:xfrm>
              <a:prstGeom prst="lin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250" name="橢圓 9222">
              <a:extLst>
                <a:ext uri="{FF2B5EF4-FFF2-40B4-BE49-F238E27FC236}">
                  <a16:creationId xmlns:a16="http://schemas.microsoft.com/office/drawing/2014/main" id="{7B8806F2-C68D-170A-3120-D54738612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585" y="5043059"/>
              <a:ext cx="308686" cy="330157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251" name="橢圓 9224">
              <a:extLst>
                <a:ext uri="{FF2B5EF4-FFF2-40B4-BE49-F238E27FC236}">
                  <a16:creationId xmlns:a16="http://schemas.microsoft.com/office/drawing/2014/main" id="{5CE4312F-3C24-64F2-11C7-3457D2BBB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025" y="5043059"/>
              <a:ext cx="308686" cy="330157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252" name="橢圓 9226">
              <a:extLst>
                <a:ext uri="{FF2B5EF4-FFF2-40B4-BE49-F238E27FC236}">
                  <a16:creationId xmlns:a16="http://schemas.microsoft.com/office/drawing/2014/main" id="{0EDF4521-FBEE-AB03-B30D-77C4C8D6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912" y="5432932"/>
              <a:ext cx="308686" cy="330157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253" name="橢圓 9228">
              <a:extLst>
                <a:ext uri="{FF2B5EF4-FFF2-40B4-BE49-F238E27FC236}">
                  <a16:creationId xmlns:a16="http://schemas.microsoft.com/office/drawing/2014/main" id="{44F1E1D5-174C-579A-81E7-8F4D4ECA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993" y="5724476"/>
              <a:ext cx="308686" cy="330157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75000"/>
                <a:buFont typeface="Arial" panose="020B0604020202020204" pitchFamily="34" charset="0"/>
                <a:buChar char="►"/>
                <a:defRPr kumimoji="1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▪"/>
                <a:defRPr sz="16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 2" panose="05020102010507070707" pitchFamily="18" charset="2"/>
                <a:buChar char=""/>
                <a:defRPr sz="1400">
                  <a:solidFill>
                    <a:srgbClr val="646464"/>
                  </a:solidFill>
                  <a:latin typeface="Arial Unicode MS" panose="020B0604020202020204" pitchFamily="34" charset="-128"/>
                  <a:ea typeface="新細明體" panose="02020500000000000000" pitchFamily="18" charset="-120"/>
                  <a:cs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rgbClr val="646464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endParaRPr kumimoji="0" lang="zh-TW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cxnSp>
          <p:nvCxnSpPr>
            <p:cNvPr id="10254" name="直線接點 9230">
              <a:extLst>
                <a:ext uri="{FF2B5EF4-FFF2-40B4-BE49-F238E27FC236}">
                  <a16:creationId xmlns:a16="http://schemas.microsoft.com/office/drawing/2014/main" id="{A8B38FB6-C989-8DA1-68E9-112ED1F3E7AD}"/>
                </a:ext>
              </a:extLst>
            </p:cNvPr>
            <p:cNvCxnSpPr>
              <a:cxnSpLocks/>
              <a:stCxn id="10252" idx="6"/>
            </p:cNvCxnSpPr>
            <p:nvPr/>
          </p:nvCxnSpPr>
          <p:spPr bwMode="auto">
            <a:xfrm>
              <a:off x="1146598" y="5598011"/>
              <a:ext cx="4289498" cy="291544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55" name="直線接點 9242">
              <a:extLst>
                <a:ext uri="{FF2B5EF4-FFF2-40B4-BE49-F238E27FC236}">
                  <a16:creationId xmlns:a16="http://schemas.microsoft.com/office/drawing/2014/main" id="{F43DC1DC-A94A-3BB4-0F22-5CD01705E289}"/>
                </a:ext>
              </a:extLst>
            </p:cNvPr>
            <p:cNvCxnSpPr>
              <a:cxnSpLocks/>
              <a:stCxn id="10253" idx="6"/>
            </p:cNvCxnSpPr>
            <p:nvPr/>
          </p:nvCxnSpPr>
          <p:spPr bwMode="auto">
            <a:xfrm flipV="1">
              <a:off x="1479679" y="5879498"/>
              <a:ext cx="3956417" cy="10057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44" name="圖片 1">
            <a:extLst>
              <a:ext uri="{FF2B5EF4-FFF2-40B4-BE49-F238E27FC236}">
                <a16:creationId xmlns:a16="http://schemas.microsoft.com/office/drawing/2014/main" id="{0E8C3732-00C9-D80E-9D06-90F075281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88" y="2593975"/>
            <a:ext cx="3136900" cy="235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矩形 1">
            <a:extLst>
              <a:ext uri="{FF2B5EF4-FFF2-40B4-BE49-F238E27FC236}">
                <a16:creationId xmlns:a16="http://schemas.microsoft.com/office/drawing/2014/main" id="{C28828C3-D983-E745-3E2E-D42549587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" y="685800"/>
            <a:ext cx="18161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TW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kumimoji="0" lang="zh-TW" altLang="en-US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關閉連接</a:t>
            </a: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  <a:r>
              <a:rPr kumimoji="0"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kumimoji="0"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beamline</a:t>
            </a:r>
            <a:r>
              <a:rPr kumimoji="0" lang="zh-TW" altLang="en-US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kumimoji="0" lang="en-US" altLang="zh-TW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valve</a:t>
            </a:r>
            <a:endParaRPr kumimoji="0" lang="zh-TW" altLang="en-US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46" name="矩形 2">
            <a:extLst>
              <a:ext uri="{FF2B5EF4-FFF2-40B4-BE49-F238E27FC236}">
                <a16:creationId xmlns:a16="http://schemas.microsoft.com/office/drawing/2014/main" id="{2DDDD09A-BC39-5193-9796-F307E85D4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3" y="1314450"/>
            <a:ext cx="23891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TW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kumimoji="0" lang="zh-TW" altLang="en-US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chamber</a:t>
            </a:r>
            <a:r>
              <a:rPr kumimoji="0" lang="zh-TW" altLang="en-US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kumimoji="0" lang="en-US" altLang="zh-TW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CRYO valve</a:t>
            </a:r>
          </a:p>
        </p:txBody>
      </p:sp>
      <p:sp>
        <p:nvSpPr>
          <p:cNvPr id="10247" name="矩形 4">
            <a:extLst>
              <a:ext uri="{FF2B5EF4-FFF2-40B4-BE49-F238E27FC236}">
                <a16:creationId xmlns:a16="http://schemas.microsoft.com/office/drawing/2014/main" id="{3BE3269D-AD33-5B1B-363B-B76168F13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188" y="1222375"/>
            <a:ext cx="35829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75000"/>
              <a:buFont typeface="Arial" panose="020B0604020202020204" pitchFamily="34" charset="0"/>
              <a:buChar char="►"/>
              <a:defRPr kumimoji="1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▪"/>
              <a:defRPr sz="16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 2" panose="05020102010507070707" pitchFamily="18" charset="2"/>
              <a:buChar char=""/>
              <a:defRPr sz="1400">
                <a:solidFill>
                  <a:srgbClr val="646464"/>
                </a:solidFill>
                <a:latin typeface="Arial Unicode MS" panose="020B0604020202020204" pitchFamily="34" charset="-128"/>
                <a:ea typeface="新細明體" panose="02020500000000000000" pitchFamily="18" charset="-120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6464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zh-TW" altLang="en-US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FARADAY</a:t>
            </a:r>
            <a:r>
              <a:rPr kumimoji="0" lang="zh-TW" altLang="en-US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是否有做</a:t>
            </a: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</a:t>
            </a:r>
            <a:r>
              <a:rPr kumimoji="0" lang="zh-TW" altLang="en-US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，否則會卡真空</a:t>
            </a:r>
            <a:r>
              <a:rPr kumimoji="0" lang="en-US" altLang="zh-TW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INTERLOCK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F60AFD-A035-2E63-AC1C-8C9CF6AD3089}"/>
              </a:ext>
            </a:extLst>
          </p:cNvPr>
          <p:cNvSpPr/>
          <p:nvPr/>
        </p:nvSpPr>
        <p:spPr>
          <a:xfrm>
            <a:off x="5380038" y="5043488"/>
            <a:ext cx="3871912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RP1</a:t>
            </a:r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en-US" altLang="zh-TW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TURBO PUMP valve</a:t>
            </a:r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，後才可關閉 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source&amp;beamline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TURBO PUMP</a:t>
            </a:r>
            <a:r>
              <a:rPr lang="en-US" altLang="zh-TW" sz="105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D21B087-B5B4-B30C-94EB-59BC68F16104}"/>
              </a:ext>
            </a:extLst>
          </p:cNvPr>
          <p:cNvSpPr txBox="1"/>
          <p:nvPr/>
        </p:nvSpPr>
        <p:spPr>
          <a:xfrm>
            <a:off x="142875" y="188913"/>
            <a:ext cx="9001125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50000"/>
                </a:schemeClr>
              </a:buClr>
              <a:defRPr/>
            </a:pPr>
            <a:r>
              <a:rPr lang="en-US" altLang="zh-TW" sz="4400" dirty="0">
                <a:solidFill>
                  <a:srgbClr val="FF0000"/>
                </a:solidFill>
                <a:latin typeface="+mn-ea"/>
              </a:rPr>
              <a:t>Beam guide/ set up/ mirror/ deflector PM</a:t>
            </a:r>
            <a:endParaRPr lang="en-US" altLang="zh-TW" sz="4400" noProof="1">
              <a:solidFill>
                <a:srgbClr val="FF0000"/>
              </a:solidFill>
              <a:latin typeface="+mn-ea"/>
              <a:sym typeface="+mn-ea"/>
            </a:endParaRPr>
          </a:p>
        </p:txBody>
      </p:sp>
      <p:pic>
        <p:nvPicPr>
          <p:cNvPr id="11267" name="圖片 14">
            <a:extLst>
              <a:ext uri="{FF2B5EF4-FFF2-40B4-BE49-F238E27FC236}">
                <a16:creationId xmlns:a16="http://schemas.microsoft.com/office/drawing/2014/main" id="{B587ED73-52D0-65DD-7A55-38E00612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21651" r="18500" b="16400"/>
          <a:stretch>
            <a:fillRect/>
          </a:stretch>
        </p:blipFill>
        <p:spPr bwMode="auto">
          <a:xfrm>
            <a:off x="6875463" y="4522788"/>
            <a:ext cx="197802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圖片 1">
            <a:extLst>
              <a:ext uri="{FF2B5EF4-FFF2-40B4-BE49-F238E27FC236}">
                <a16:creationId xmlns:a16="http://schemas.microsoft.com/office/drawing/2014/main" id="{19C3E32B-DD8C-18E8-34E7-2A1DF9324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4292600"/>
            <a:ext cx="3203575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圖片 9">
            <a:extLst>
              <a:ext uri="{FF2B5EF4-FFF2-40B4-BE49-F238E27FC236}">
                <a16:creationId xmlns:a16="http://schemas.microsoft.com/office/drawing/2014/main" id="{F9327FE0-E6A8-7E52-BD52-7F40CDB7D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12875"/>
            <a:ext cx="3132137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437815-FFA8-D652-4C11-743EB943E39A}"/>
              </a:ext>
            </a:extLst>
          </p:cNvPr>
          <p:cNvSpPr txBox="1"/>
          <p:nvPr/>
        </p:nvSpPr>
        <p:spPr>
          <a:xfrm>
            <a:off x="3563938" y="1354138"/>
            <a:ext cx="5400675" cy="52625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Beam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guide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蓋板拆下，把石墨及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O-ring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卸下，用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low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vacuum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接細管將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chamber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裡的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Peaeling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吸乾淨，在將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O-ring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用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IPA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擦拭上真空膠即可將蓋板組回</a:t>
            </a:r>
            <a:endParaRPr lang="en-US" altLang="zh-TW">
              <a:latin typeface="新細明體" panose="02020500000000000000" pitchFamily="18" charset="-120"/>
              <a:ea typeface="新細明體" panose="02020500000000000000" pitchFamily="18" charset="-120"/>
              <a:sym typeface="+mn-ea"/>
            </a:endParaRPr>
          </a:p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MIRROR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本體拆下，將石墨更換已清潔過的備品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(4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片皆有方向性，需記住組裝順序及方向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  <a:sym typeface="+mn-ea"/>
              </a:rPr>
              <a:t>)</a:t>
            </a:r>
          </a:p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SET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UP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拆下，把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O-ring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卸下清潔，再上真空膠</a:t>
            </a:r>
            <a:endParaRPr lang="en-US" altLang="zh-TW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將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DEFLECTOR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拆下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(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需</a:t>
            </a:r>
            <a:endParaRPr lang="en-US" altLang="zh-TW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從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GAS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BOX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那側取出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endParaRPr lang="en-US" altLang="zh-TW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檢查石墨是否耗損嚴重</a:t>
            </a:r>
            <a:endParaRPr lang="en-US" altLang="zh-TW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若其厚度不足</a:t>
            </a:r>
            <a:r>
              <a:rPr lang="en-US" altLang="zh-TW">
                <a:latin typeface="新細明體" panose="02020500000000000000" pitchFamily="18" charset="-120"/>
                <a:ea typeface="新細明體" panose="02020500000000000000" pitchFamily="18" charset="-120"/>
              </a:rPr>
              <a:t>1/2</a:t>
            </a:r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則需更</a:t>
            </a:r>
            <a:endParaRPr lang="en-US" altLang="zh-TW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>
                <a:latin typeface="新細明體" panose="02020500000000000000" pitchFamily="18" charset="-120"/>
                <a:ea typeface="新細明體" panose="02020500000000000000" pitchFamily="18" charset="-120"/>
              </a:rPr>
              <a:t>換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EAACAC6-40CA-F737-3F54-2945DD578ECD}"/>
              </a:ext>
            </a:extLst>
          </p:cNvPr>
          <p:cNvSpPr txBox="1"/>
          <p:nvPr/>
        </p:nvSpPr>
        <p:spPr>
          <a:xfrm>
            <a:off x="2843213" y="0"/>
            <a:ext cx="3457575" cy="1069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50000"/>
                </a:schemeClr>
              </a:buClr>
              <a:defRPr/>
            </a:pPr>
            <a:r>
              <a:rPr lang="en-US" altLang="zh-TW" sz="4800" dirty="0">
                <a:solidFill>
                  <a:srgbClr val="FF0000"/>
                </a:solidFill>
                <a:latin typeface="+mn-ea"/>
              </a:rPr>
              <a:t>Chamber PM</a:t>
            </a:r>
            <a:endParaRPr lang="en-US" altLang="zh-TW" sz="4800" noProof="1">
              <a:solidFill>
                <a:srgbClr val="FF0000"/>
              </a:solidFill>
              <a:latin typeface="+mn-ea"/>
              <a:sym typeface="+mn-ea"/>
            </a:endParaRPr>
          </a:p>
        </p:txBody>
      </p:sp>
      <p:pic>
        <p:nvPicPr>
          <p:cNvPr id="12291" name="圖片 2">
            <a:extLst>
              <a:ext uri="{FF2B5EF4-FFF2-40B4-BE49-F238E27FC236}">
                <a16:creationId xmlns:a16="http://schemas.microsoft.com/office/drawing/2014/main" id="{6533921B-6B96-C443-1AC6-47C8F55F3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25538"/>
            <a:ext cx="2301875" cy="306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圖片 4">
            <a:extLst>
              <a:ext uri="{FF2B5EF4-FFF2-40B4-BE49-F238E27FC236}">
                <a16:creationId xmlns:a16="http://schemas.microsoft.com/office/drawing/2014/main" id="{E027A0F8-0851-FE37-8723-0ECEABAB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924175"/>
            <a:ext cx="2643187" cy="35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4306A2-41FE-FCBC-197B-C530B72FBDF2}"/>
              </a:ext>
            </a:extLst>
          </p:cNvPr>
          <p:cNvSpPr txBox="1"/>
          <p:nvPr/>
        </p:nvSpPr>
        <p:spPr>
          <a:xfrm>
            <a:off x="2700338" y="1196975"/>
            <a:ext cx="3527425" cy="56324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/>
              <a:t>將</a:t>
            </a:r>
            <a:r>
              <a:rPr lang="en-US" altLang="zh-TW"/>
              <a:t>chamber</a:t>
            </a:r>
            <a:r>
              <a:rPr lang="zh-TW" altLang="en-US"/>
              <a:t>開啟</a:t>
            </a:r>
            <a:r>
              <a:rPr lang="en-US" altLang="zh-TW"/>
              <a:t>(</a:t>
            </a:r>
            <a:r>
              <a:rPr lang="zh-TW" altLang="en-US"/>
              <a:t>須將旁邊的拉桿往上扳</a:t>
            </a:r>
            <a:r>
              <a:rPr lang="en-US" altLang="zh-TW"/>
              <a:t>)</a:t>
            </a:r>
            <a:r>
              <a:rPr lang="zh-TW" altLang="en-US"/>
              <a:t>開啟時須馬上用</a:t>
            </a:r>
            <a:r>
              <a:rPr lang="en-US" altLang="zh-TW"/>
              <a:t>L.V</a:t>
            </a:r>
            <a:r>
              <a:rPr lang="zh-TW" altLang="en-US"/>
              <a:t>在旁吸取，且要讓</a:t>
            </a:r>
            <a:r>
              <a:rPr lang="en-US" altLang="zh-TW"/>
              <a:t>L.V</a:t>
            </a:r>
            <a:r>
              <a:rPr lang="zh-TW" altLang="en-US"/>
              <a:t>吸取約</a:t>
            </a:r>
            <a:r>
              <a:rPr lang="en-US" altLang="zh-TW"/>
              <a:t>10</a:t>
            </a:r>
            <a:r>
              <a:rPr lang="zh-TW" altLang="en-US"/>
              <a:t>分鐘左右，避免吸入過多有毒氣體。</a:t>
            </a:r>
            <a:endParaRPr lang="en-US" altLang="zh-TW"/>
          </a:p>
          <a:p>
            <a:r>
              <a:rPr lang="en-US" altLang="zh-TW"/>
              <a:t>10</a:t>
            </a:r>
            <a:r>
              <a:rPr lang="zh-TW" altLang="en-US"/>
              <a:t>分鐘後用，接上系館將內部</a:t>
            </a:r>
            <a:r>
              <a:rPr lang="en-US" altLang="zh-TW">
                <a:latin typeface="新細明體" panose="02020500000000000000" pitchFamily="18" charset="-120"/>
                <a:sym typeface="+mn-ea"/>
              </a:rPr>
              <a:t>Peaeling</a:t>
            </a:r>
            <a:r>
              <a:rPr lang="zh-TW" altLang="en-US">
                <a:latin typeface="新細明體" panose="02020500000000000000" pitchFamily="18" charset="-120"/>
                <a:sym typeface="+mn-ea"/>
              </a:rPr>
              <a:t>吸取乾淨，再用</a:t>
            </a:r>
            <a:r>
              <a:rPr lang="zh-TW" altLang="en-US"/>
              <a:t>小白布</a:t>
            </a:r>
            <a:r>
              <a:rPr lang="en-US" altLang="zh-TW"/>
              <a:t>+IPA</a:t>
            </a:r>
            <a:r>
              <a:rPr lang="zh-TW" altLang="en-US"/>
              <a:t>做內部清潔，將</a:t>
            </a:r>
            <a:r>
              <a:rPr lang="en-US" altLang="zh-TW"/>
              <a:t>chamber</a:t>
            </a:r>
            <a:r>
              <a:rPr lang="zh-TW" altLang="en-US"/>
              <a:t>內部擦拭</a:t>
            </a:r>
            <a:endParaRPr lang="en-US" altLang="zh-TW"/>
          </a:p>
          <a:p>
            <a:r>
              <a:rPr lang="zh-TW" altLang="en-US"/>
              <a:t>乾淨。</a:t>
            </a:r>
            <a:endParaRPr lang="en-US" altLang="zh-TW"/>
          </a:p>
          <a:p>
            <a:r>
              <a:rPr lang="zh-TW" altLang="en-US"/>
              <a:t>清潔</a:t>
            </a:r>
            <a:r>
              <a:rPr lang="en-US" altLang="zh-TW"/>
              <a:t>chambe</a:t>
            </a:r>
            <a:r>
              <a:rPr lang="zh-TW" altLang="en-US"/>
              <a:t>小視窗</a:t>
            </a:r>
            <a:r>
              <a:rPr lang="en-US" altLang="zh-TW"/>
              <a:t>(</a:t>
            </a:r>
            <a:r>
              <a:rPr lang="zh-TW" altLang="en-US"/>
              <a:t>若可直接看到裡面則不用清潔</a:t>
            </a:r>
            <a:r>
              <a:rPr lang="en-US" altLang="zh-TW"/>
              <a:t>)</a:t>
            </a:r>
          </a:p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EEAF3B1-9FE7-9860-DB45-8A5999DE5A25}"/>
              </a:ext>
            </a:extLst>
          </p:cNvPr>
          <p:cNvSpPr txBox="1"/>
          <p:nvPr/>
        </p:nvSpPr>
        <p:spPr>
          <a:xfrm>
            <a:off x="2087563" y="260350"/>
            <a:ext cx="49688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GSD-100</a:t>
            </a:r>
            <a:r>
              <a:rPr lang="zh-TW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MPM</a:t>
            </a:r>
            <a:endParaRPr lang="zh-TW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5D673D-4A8B-3EDA-2219-0EB1F2D69B14}"/>
              </a:ext>
            </a:extLst>
          </p:cNvPr>
          <p:cNvSpPr txBox="1"/>
          <p:nvPr/>
        </p:nvSpPr>
        <p:spPr>
          <a:xfrm>
            <a:off x="395288" y="1484313"/>
            <a:ext cx="7489825" cy="29606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sz="3200" noProof="1">
                <a:latin typeface="+mn-ea"/>
                <a:ea typeface="+mn-ea"/>
              </a:rPr>
              <a:t>PM</a:t>
            </a:r>
            <a:r>
              <a:rPr lang="zh-TW" altLang="en-US" sz="3200" noProof="1">
                <a:latin typeface="+mn-ea"/>
                <a:ea typeface="+mn-ea"/>
              </a:rPr>
              <a:t>準備工具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sz="3200" noProof="1">
                <a:latin typeface="+mn-ea"/>
                <a:ea typeface="+mn-ea"/>
              </a:rPr>
              <a:t>Beam shut down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TW" altLang="en-US" sz="3200" noProof="1">
                <a:latin typeface="+mn-ea"/>
                <a:ea typeface="+mn-ea"/>
              </a:rPr>
              <a:t>破真空</a:t>
            </a:r>
          </a:p>
          <a:p>
            <a:pPr marL="457200" indent="-45720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sz="3200" noProof="1">
                <a:latin typeface="+mn-ea"/>
                <a:ea typeface="+mn-ea"/>
              </a:rPr>
              <a:t>Clean </a:t>
            </a:r>
            <a:r>
              <a:rPr lang="en-US" altLang="zh-TW" sz="3200" noProof="1">
                <a:latin typeface="+mn-ea"/>
                <a:ea typeface="+mn-ea"/>
                <a:sym typeface="+mn-ea"/>
              </a:rPr>
              <a:t>Beamguide chamber, disk chamber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新細明體"/>
        <a:cs typeface=""/>
      </a:majorFont>
      <a:minorFont>
        <a:latin typeface="Arial Unicode MS"/>
        <a:ea typeface="新細明體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5" ma:contentTypeDescription="Fill out this form." ma:contentTypeScope="" ma:versionID="efb71d147a206fcea9d2007784773a9d">
  <xsd:schema xmlns:xsd="http://www.w3.org/2001/XMLSchema" xmlns:xs="http://www.w3.org/2001/XMLSchema" xmlns:p="http://schemas.microsoft.com/office/2006/metadata/properties" xmlns:ns1="http://schemas.microsoft.com/sharepoint/v3" xmlns:ns2="6722b385-d310-4112-8019-bcb8a64a48c2" targetNamespace="http://schemas.microsoft.com/office/2006/metadata/properties" ma:root="true" ma:fieldsID="395d85e569fc21b4b1da6fc75170d72d" ns1:_="" ns2:_="">
    <xsd:import namespace="http://schemas.microsoft.com/sharepoint/v3"/>
    <xsd:import namespace="6722b385-d310-4112-8019-bcb8a64a48c2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2b385-d310-4112-8019-bcb8a64a48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18821F5E-0AE0-4EC7-94EC-756117BD1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722b385-d310-4112-8019-bcb8a64a4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5081A3-5892-45B9-9FD1-F000BBA2E6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E23C33-2070-4FCB-B66E-DBA4E904A082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17905</TotalTime>
  <Words>1123</Words>
  <Application>Microsoft Office PowerPoint</Application>
  <PresentationFormat>On-screen Show (4:3)</PresentationFormat>
  <Paragraphs>130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3 3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Computer</dc:title>
  <dc:creator>3 3</dc:creator>
  <cp:lastModifiedBy>S220 THChiu</cp:lastModifiedBy>
  <cp:revision>297</cp:revision>
  <dcterms:created xsi:type="dcterms:W3CDTF">2008-04-28T08:14:33Z</dcterms:created>
  <dcterms:modified xsi:type="dcterms:W3CDTF">2024-10-08T04:40:01Z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/>
  </property>
  <property fmtid="{D5CDD505-2E9C-101B-9397-08002B2CF9AE}" pid="3" name="主題">
    <vt:lpwstr>E500 E-clamp拆裝程序</vt:lpwstr>
  </property>
  <property fmtid="{D5CDD505-2E9C-101B-9397-08002B2CF9AE}" pid="4" name="Description">
    <vt:lpwstr/>
  </property>
  <property fmtid="{D5CDD505-2E9C-101B-9397-08002B2CF9AE}" pid="5" name="ShowRepairView">
    <vt:lpwstr/>
  </property>
  <property fmtid="{D5CDD505-2E9C-101B-9397-08002B2CF9AE}" pid="6" name="display_urn:schemas-microsoft-com:office:office#Editor">
    <vt:lpwstr>S220 THChiu</vt:lpwstr>
  </property>
  <property fmtid="{D5CDD505-2E9C-101B-9397-08002B2CF9AE}" pid="7" name="Title">
    <vt:lpwstr>The Future of Computer</vt:lpwstr>
  </property>
  <property fmtid="{D5CDD505-2E9C-101B-9397-08002B2CF9AE}" pid="8" name="Order">
    <vt:lpwstr>43400.0000000000</vt:lpwstr>
  </property>
  <property fmtid="{D5CDD505-2E9C-101B-9397-08002B2CF9AE}" pid="9" name="ShowCombineView">
    <vt:lpwstr/>
  </property>
  <property fmtid="{D5CDD505-2E9C-101B-9397-08002B2CF9AE}" pid="10" name="display_urn:schemas-microsoft-com:office:office#Author">
    <vt:lpwstr>S220 THChiu</vt:lpwstr>
  </property>
</Properties>
</file>